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5"/>
  </p:notesMasterIdLst>
  <p:handoutMasterIdLst>
    <p:handoutMasterId r:id="rId16"/>
  </p:handoutMasterIdLst>
  <p:sldIdLst>
    <p:sldId id="256" r:id="rId3"/>
    <p:sldId id="575" r:id="rId4"/>
    <p:sldId id="576" r:id="rId5"/>
    <p:sldId id="531" r:id="rId6"/>
    <p:sldId id="532" r:id="rId7"/>
    <p:sldId id="533" r:id="rId8"/>
    <p:sldId id="534" r:id="rId9"/>
    <p:sldId id="482" r:id="rId10"/>
    <p:sldId id="536" r:id="rId11"/>
    <p:sldId id="588" r:id="rId12"/>
    <p:sldId id="587" r:id="rId13"/>
    <p:sldId id="574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02"/>
    <a:srgbClr val="FF7C1D"/>
    <a:srgbClr val="FF5A02"/>
    <a:srgbClr val="FF380E"/>
    <a:srgbClr val="892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 autoAdjust="0"/>
    <p:restoredTop sz="94626" autoAdjust="0"/>
  </p:normalViewPr>
  <p:slideViewPr>
    <p:cSldViewPr snapToGrid="0">
      <p:cViewPr varScale="1">
        <p:scale>
          <a:sx n="116" d="100"/>
          <a:sy n="116" d="100"/>
        </p:scale>
        <p:origin x="1688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40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30727-A101-E546-9DD0-CE929117E135}" type="datetimeFigureOut">
              <a:rPr lang="nl-NL" smtClean="0"/>
              <a:t>05-03-2024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7C392-6A78-6541-9634-5AC7FE3670A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285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85E88-81FC-C146-BCAE-6C1D147C067F}" type="datetimeFigureOut">
              <a:rPr lang="nl-NL" smtClean="0"/>
              <a:t>05-03-2024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3E788-AFB1-6E4A-9816-21F9EDAE03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385384"/>
            <a:ext cx="4206922" cy="1921088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4000" y="2496569"/>
            <a:ext cx="4206922" cy="2594046"/>
          </a:xfrm>
        </p:spPr>
        <p:txBody>
          <a:bodyPr/>
          <a:lstStyle>
            <a:lvl1pPr marL="0" indent="0" algn="l">
              <a:buNone/>
              <a:defRPr sz="18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[name], [date], [contact data]</a:t>
            </a:r>
          </a:p>
        </p:txBody>
      </p:sp>
      <p:pic>
        <p:nvPicPr>
          <p:cNvPr id="7" name="Picture 9" descr="Logo_VU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560" y="5523219"/>
            <a:ext cx="2232248" cy="800103"/>
          </a:xfrm>
          <a:prstGeom prst="rect">
            <a:avLst/>
          </a:prstGeom>
        </p:spPr>
      </p:pic>
      <p:sp>
        <p:nvSpPr>
          <p:cNvPr id="12" name="Tijdelijke aanduiding voor afbeelding 11"/>
          <p:cNvSpPr>
            <a:spLocks noGrp="1"/>
          </p:cNvSpPr>
          <p:nvPr>
            <p:ph type="pic" sz="quarter" idx="11"/>
          </p:nvPr>
        </p:nvSpPr>
        <p:spPr>
          <a:xfrm>
            <a:off x="5322366" y="1490615"/>
            <a:ext cx="3600000" cy="360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quarter" idx="12" hasCustomPrompt="1"/>
          </p:nvPr>
        </p:nvSpPr>
        <p:spPr>
          <a:xfrm>
            <a:off x="3520411" y="5524122"/>
            <a:ext cx="3876675" cy="7992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: </a:t>
            </a:r>
            <a:r>
              <a:rPr lang="nl-NL" dirty="0" err="1"/>
              <a:t>group</a:t>
            </a:r>
            <a:r>
              <a:rPr lang="nl-NL" dirty="0"/>
              <a:t> logo</a:t>
            </a:r>
          </a:p>
        </p:txBody>
      </p:sp>
      <p:sp>
        <p:nvSpPr>
          <p:cNvPr id="15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</p:spTree>
    <p:extLst>
      <p:ext uri="{BB962C8B-B14F-4D97-AF65-F5344CB8AC3E}">
        <p14:creationId xmlns:p14="http://schemas.microsoft.com/office/powerpoint/2010/main" val="22635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69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385384"/>
            <a:ext cx="4206922" cy="1921088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4000" y="2496569"/>
            <a:ext cx="4206922" cy="2594046"/>
          </a:xfrm>
        </p:spPr>
        <p:txBody>
          <a:bodyPr/>
          <a:lstStyle>
            <a:lvl1pPr marL="0" indent="0" algn="l">
              <a:buNone/>
              <a:defRPr sz="18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[name], [date], [contact data]</a:t>
            </a:r>
          </a:p>
        </p:txBody>
      </p:sp>
      <p:pic>
        <p:nvPicPr>
          <p:cNvPr id="7" name="Picture 9" descr="Logo_VU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560" y="5523219"/>
            <a:ext cx="2232248" cy="800103"/>
          </a:xfrm>
          <a:prstGeom prst="rect">
            <a:avLst/>
          </a:prstGeom>
        </p:spPr>
      </p:pic>
      <p:sp>
        <p:nvSpPr>
          <p:cNvPr id="12" name="Tijdelijke aanduiding voor afbeelding 11"/>
          <p:cNvSpPr>
            <a:spLocks noGrp="1"/>
          </p:cNvSpPr>
          <p:nvPr>
            <p:ph type="pic" sz="quarter" idx="11"/>
          </p:nvPr>
        </p:nvSpPr>
        <p:spPr>
          <a:xfrm>
            <a:off x="5322366" y="1490615"/>
            <a:ext cx="3600000" cy="360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quarter" idx="12" hasCustomPrompt="1"/>
          </p:nvPr>
        </p:nvSpPr>
        <p:spPr>
          <a:xfrm>
            <a:off x="3520411" y="5524122"/>
            <a:ext cx="3876675" cy="7992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: </a:t>
            </a:r>
            <a:r>
              <a:rPr lang="nl-NL" dirty="0" err="1"/>
              <a:t>group</a:t>
            </a:r>
            <a:r>
              <a:rPr lang="nl-NL" dirty="0"/>
              <a:t> logo</a:t>
            </a:r>
          </a:p>
        </p:txBody>
      </p:sp>
      <p:sp>
        <p:nvSpPr>
          <p:cNvPr id="15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</p:spTree>
    <p:extLst>
      <p:ext uri="{BB962C8B-B14F-4D97-AF65-F5344CB8AC3E}">
        <p14:creationId xmlns:p14="http://schemas.microsoft.com/office/powerpoint/2010/main" val="23534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5386090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text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Small heading: 18 pt bold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Body text: 18 pt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1: 18 pt, 0,75 cm indent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2: 16 pt, 1,5 cm indent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3: 16 pt, 2,25 cm indent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i="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jump multiple levels forward or backward by pressing multiple times [Tab] or [Shift]+[Tab] at the beginning of a line.</a:t>
            </a: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</p:spTree>
    <p:extLst>
      <p:ext uri="{BB962C8B-B14F-4D97-AF65-F5344CB8AC3E}">
        <p14:creationId xmlns:p14="http://schemas.microsoft.com/office/powerpoint/2010/main" val="4268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30000" y="1540800"/>
            <a:ext cx="7887600" cy="4831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5687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30000" y="1540800"/>
            <a:ext cx="4391943" cy="4831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5254171" y="1540800"/>
            <a:ext cx="3261179" cy="4831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nl-NL" dirty="0"/>
          </a:p>
        </p:txBody>
      </p:sp>
      <p:sp>
        <p:nvSpPr>
          <p:cNvPr id="9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4127045" y="1540800"/>
            <a:ext cx="4391943" cy="4831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28650" y="1540800"/>
            <a:ext cx="3261179" cy="4831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28651" y="1540800"/>
            <a:ext cx="7890338" cy="2340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28650" y="4032000"/>
            <a:ext cx="78867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28651" y="1540800"/>
            <a:ext cx="7890338" cy="2242666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630000" y="4032000"/>
            <a:ext cx="7890338" cy="2340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1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630000" y="1540800"/>
            <a:ext cx="78867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5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slide no.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4" name="Placeholder picture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ceholder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773200" y="331200"/>
            <a:ext cx="370800" cy="100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20742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699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5386090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text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Small heading: 18 pt bold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Body text: 18 pt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1: 18 pt, 0,75 cm indent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2: 16 pt, 1,5 cm indent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3: 16 pt, 2,25 cm indent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i="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jump multiple levels forward or backward by pressing multiple times [Tab] or [Shift]+[Tab] at the beginning of a line.</a:t>
            </a: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</p:spTree>
    <p:extLst>
      <p:ext uri="{BB962C8B-B14F-4D97-AF65-F5344CB8AC3E}">
        <p14:creationId xmlns:p14="http://schemas.microsoft.com/office/powerpoint/2010/main" val="44875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7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black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grey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30000" y="1540800"/>
            <a:ext cx="7887600" cy="4831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1406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30000" y="1540800"/>
            <a:ext cx="4391943" cy="4831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5254171" y="1540800"/>
            <a:ext cx="3261179" cy="4831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9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0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4127045" y="1540800"/>
            <a:ext cx="4391943" cy="4831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28650" y="1540800"/>
            <a:ext cx="3261179" cy="4831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28651" y="1540800"/>
            <a:ext cx="7890338" cy="2340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28650" y="4032000"/>
            <a:ext cx="78867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28651" y="1540800"/>
            <a:ext cx="7890338" cy="2242666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630000" y="4032000"/>
            <a:ext cx="7890338" cy="2340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630000" y="1540800"/>
            <a:ext cx="78867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31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slide no.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4" name="Placeholder picture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ceholder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773200" y="331200"/>
            <a:ext cx="370800" cy="100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35060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02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542196"/>
            <a:ext cx="7886700" cy="48313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515350" y="6492875"/>
            <a:ext cx="44383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Picture 8" descr="Driehoekj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4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54" r:id="rId9"/>
    <p:sldLayoutId id="2147483655" r:id="rId10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400"/>
        </a:lnSpc>
        <a:spcBef>
          <a:spcPts val="0"/>
        </a:spcBef>
        <a:buClr>
          <a:schemeClr val="bg1"/>
        </a:buClr>
        <a:buSzPct val="25000"/>
        <a:buFont typeface="Verdana" panose="020B0604030504040204" pitchFamily="34" charset="0"/>
        <a:buChar char="‛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2400"/>
        </a:lnSpc>
        <a:spcBef>
          <a:spcPts val="0"/>
        </a:spcBef>
        <a:buClr>
          <a:schemeClr val="bg1"/>
        </a:buClr>
        <a:buSzPct val="25000"/>
        <a:buFont typeface="Verdana" panose="020B0604030504040204" pitchFamily="34" charset="0"/>
        <a:buChar char="‛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270000" indent="-270000" algn="l" defTabSz="6858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685800" rtl="0" eaLnBrk="1" latinLnBrk="0" hangingPunct="1">
        <a:lnSpc>
          <a:spcPts val="2400"/>
        </a:lnSpc>
        <a:spcBef>
          <a:spcPts val="0"/>
        </a:spcBef>
        <a:buFont typeface="Verdan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685800" rtl="0" eaLnBrk="1" latinLnBrk="0" hangingPunct="1">
        <a:lnSpc>
          <a:spcPts val="24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542196"/>
            <a:ext cx="7886700" cy="48313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515350" y="6492875"/>
            <a:ext cx="44383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Picture 8" descr="Driehoekj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7" r:id="rId5"/>
    <p:sldLayoutId id="2147483669" r:id="rId6"/>
    <p:sldLayoutId id="2147483670" r:id="rId7"/>
    <p:sldLayoutId id="2147483668" r:id="rId8"/>
    <p:sldLayoutId id="2147483665" r:id="rId9"/>
    <p:sldLayoutId id="2147483666" r:id="rId10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400"/>
        </a:lnSpc>
        <a:spcBef>
          <a:spcPts val="0"/>
        </a:spcBef>
        <a:buClr>
          <a:schemeClr val="bg1"/>
        </a:buClr>
        <a:buSzPct val="25000"/>
        <a:buFont typeface="Verdana" panose="020B0604030504040204" pitchFamily="34" charset="0"/>
        <a:buChar char="‛"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2400"/>
        </a:lnSpc>
        <a:spcBef>
          <a:spcPts val="0"/>
        </a:spcBef>
        <a:buClr>
          <a:schemeClr val="bg1"/>
        </a:buClr>
        <a:buSzPct val="25000"/>
        <a:buFont typeface="Verdana" panose="020B0604030504040204" pitchFamily="34" charset="0"/>
        <a:buChar char="‛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70000" indent="-270000" algn="l" defTabSz="6858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685800" rtl="0" eaLnBrk="1" latinLnBrk="0" hangingPunct="1">
        <a:lnSpc>
          <a:spcPts val="2400"/>
        </a:lnSpc>
        <a:spcBef>
          <a:spcPts val="0"/>
        </a:spcBef>
        <a:buFont typeface="Verdan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685800" rtl="0" eaLnBrk="1" latinLnBrk="0" hangingPunct="1">
        <a:lnSpc>
          <a:spcPts val="24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621" y="2210048"/>
            <a:ext cx="3355021" cy="1921088"/>
          </a:xfrm>
        </p:spPr>
        <p:txBody>
          <a:bodyPr>
            <a:noAutofit/>
          </a:bodyPr>
          <a:lstStyle/>
          <a:p>
            <a:pPr algn="ctr"/>
            <a:r>
              <a:rPr lang="nl-BE" sz="2800" b="1" dirty="0"/>
              <a:t>Het VERtalen van het leren van het beroep naar het werken in het werkveld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300" y="4557673"/>
            <a:ext cx="4206922" cy="837741"/>
          </a:xfrm>
        </p:spPr>
        <p:txBody>
          <a:bodyPr/>
          <a:lstStyle/>
          <a:p>
            <a:r>
              <a:rPr lang="nl-BE" i="1" dirty="0"/>
              <a:t>Prof. Dr. Maurice de Greef</a:t>
            </a:r>
          </a:p>
          <a:p>
            <a:r>
              <a:rPr lang="nl-BE" i="1" dirty="0"/>
              <a:t>Vrije Universiteit Brussel</a:t>
            </a:r>
          </a:p>
        </p:txBody>
      </p:sp>
      <p:pic>
        <p:nvPicPr>
          <p:cNvPr id="5" name="Afbeelding 4" descr="unitwin_chair_blue_eng kopi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93" y="5503648"/>
            <a:ext cx="1389113" cy="1089500"/>
          </a:xfrm>
          <a:prstGeom prst="rect">
            <a:avLst/>
          </a:prstGeom>
        </p:spPr>
      </p:pic>
      <p:pic>
        <p:nvPicPr>
          <p:cNvPr id="7" name="Tijdelijke aanduiding voor afbeelding 8">
            <a:extLst>
              <a:ext uri="{FF2B5EF4-FFF2-40B4-BE49-F238E27FC236}">
                <a16:creationId xmlns:a16="http://schemas.microsoft.com/office/drawing/2014/main" id="{D3AA0E2D-84B0-5049-A58B-F35B3E3279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1" r="16681"/>
          <a:stretch>
            <a:fillRect/>
          </a:stretch>
        </p:blipFill>
        <p:spPr>
          <a:xfrm>
            <a:off x="5346700" y="1490615"/>
            <a:ext cx="3575666" cy="3575666"/>
          </a:xfr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B17ADF6-403B-E946-AA78-CE5DBFCE0C74}"/>
              </a:ext>
            </a:extLst>
          </p:cNvPr>
          <p:cNvSpPr txBox="1">
            <a:spLocks/>
          </p:cNvSpPr>
          <p:nvPr/>
        </p:nvSpPr>
        <p:spPr>
          <a:xfrm>
            <a:off x="7605485" y="5068753"/>
            <a:ext cx="1789359" cy="3463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200" i="1" dirty="0"/>
              <a:t>© Domenic Blair</a:t>
            </a:r>
          </a:p>
        </p:txBody>
      </p:sp>
    </p:spTree>
    <p:extLst>
      <p:ext uri="{BB962C8B-B14F-4D97-AF65-F5344CB8AC3E}">
        <p14:creationId xmlns:p14="http://schemas.microsoft.com/office/powerpoint/2010/main" val="348357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895E6-F1C6-D011-2770-E068DF24B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CCB52-622C-15E9-B6B5-8187FE72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" y="270815"/>
            <a:ext cx="9026652" cy="1143000"/>
          </a:xfrm>
        </p:spPr>
        <p:txBody>
          <a:bodyPr>
            <a:noAutofit/>
          </a:bodyPr>
          <a:lstStyle/>
          <a:p>
            <a:pPr algn="ctr"/>
            <a:r>
              <a:rPr lang="nl-NL" sz="2400" b="1" dirty="0">
                <a:solidFill>
                  <a:srgbClr val="000000"/>
                </a:solidFill>
                <a:latin typeface="+mn-lt"/>
              </a:rPr>
              <a:t>7. Zelfsturing bevorderen door: </a:t>
            </a:r>
            <a:br>
              <a:rPr lang="nl-NL" sz="2400" b="1" dirty="0">
                <a:solidFill>
                  <a:srgbClr val="000000"/>
                </a:solidFill>
                <a:latin typeface="+mn-lt"/>
              </a:rPr>
            </a:br>
            <a:r>
              <a:rPr lang="nl-NL" sz="2400" b="1" dirty="0">
                <a:solidFill>
                  <a:srgbClr val="000000"/>
                </a:solidFill>
                <a:latin typeface="+mn-lt"/>
              </a:rPr>
              <a:t>Praktijkgerichte begeleiding als adviseur </a:t>
            </a:r>
            <a:br>
              <a:rPr lang="nl-NL" sz="2400" b="1" dirty="0">
                <a:solidFill>
                  <a:srgbClr val="000000"/>
                </a:solidFill>
                <a:latin typeface="+mn-lt"/>
              </a:rPr>
            </a:br>
            <a:r>
              <a:rPr lang="nl-NL" sz="2400" b="1" dirty="0">
                <a:solidFill>
                  <a:srgbClr val="000000"/>
                </a:solidFill>
                <a:latin typeface="+mn-lt"/>
              </a:rPr>
              <a:t>in kleine groepen</a:t>
            </a:r>
            <a:endParaRPr lang="nl-NL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Afbeelding 5" descr="VUB LOGO-RGB.jpg">
            <a:extLst>
              <a:ext uri="{FF2B5EF4-FFF2-40B4-BE49-F238E27FC236}">
                <a16:creationId xmlns:a16="http://schemas.microsoft.com/office/drawing/2014/main" id="{03114EA5-B716-AB33-4A50-6E5A6969F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6119952"/>
            <a:ext cx="1457452" cy="64914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04A2FB9-2D82-AA83-4977-808E922AA416}"/>
              </a:ext>
            </a:extLst>
          </p:cNvPr>
          <p:cNvSpPr txBox="1"/>
          <p:nvPr/>
        </p:nvSpPr>
        <p:spPr>
          <a:xfrm>
            <a:off x="6053891" y="5601664"/>
            <a:ext cx="191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© </a:t>
            </a:r>
            <a:r>
              <a:rPr lang="nl-NL" sz="1400" b="0" i="0" dirty="0" err="1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Malachi</a:t>
            </a:r>
            <a:r>
              <a:rPr lang="nl-NL" sz="14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 Witt</a:t>
            </a:r>
            <a:endParaRPr lang="en-GB" sz="1400" dirty="0"/>
          </a:p>
        </p:txBody>
      </p:sp>
      <p:pic>
        <p:nvPicPr>
          <p:cNvPr id="7" name="Afbeelding 6" descr="unitwin_chair_blue_eng kopie.pdf">
            <a:extLst>
              <a:ext uri="{FF2B5EF4-FFF2-40B4-BE49-F238E27FC236}">
                <a16:creationId xmlns:a16="http://schemas.microsoft.com/office/drawing/2014/main" id="{4B67B5F6-DFB8-B76B-55A7-C7492D3DF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21" y="6210755"/>
            <a:ext cx="648506" cy="50863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431B441-137C-D361-8583-5191D9813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42" y="1836716"/>
            <a:ext cx="6023916" cy="376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421" y="350455"/>
            <a:ext cx="8458200" cy="1039549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b="1" dirty="0"/>
              <a:t>8. Toetsing van taalonderwijs</a:t>
            </a:r>
            <a:br>
              <a:rPr lang="nl-NL" sz="2200" b="1" dirty="0"/>
            </a:br>
            <a:r>
              <a:rPr lang="nl-NL" sz="2200" i="1" dirty="0"/>
              <a:t>(</a:t>
            </a:r>
            <a:r>
              <a:rPr lang="nl-NL" sz="2200" i="1" dirty="0" err="1"/>
              <a:t>Schuurs</a:t>
            </a:r>
            <a:r>
              <a:rPr lang="nl-NL" sz="2200" i="1" dirty="0"/>
              <a:t> &amp; Verhoeven, 2010)</a:t>
            </a:r>
            <a:br>
              <a:rPr lang="nl-NL" sz="2200" i="1" dirty="0"/>
            </a:br>
            <a:br>
              <a:rPr lang="nl-NL" sz="2700" i="1" dirty="0"/>
            </a:br>
            <a:br>
              <a:rPr lang="nl-NL" b="1" dirty="0"/>
            </a:br>
            <a:endParaRPr lang="nl-NL" i="1" u="sng" dirty="0">
              <a:solidFill>
                <a:srgbClr val="FF0000"/>
              </a:solidFill>
            </a:endParaRPr>
          </a:p>
        </p:txBody>
      </p:sp>
      <p:pic>
        <p:nvPicPr>
          <p:cNvPr id="5" name="Afbeelding 4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009603"/>
            <a:ext cx="1904800" cy="848397"/>
          </a:xfrm>
          <a:prstGeom prst="rect">
            <a:avLst/>
          </a:prstGeom>
        </p:spPr>
      </p:pic>
      <p:sp>
        <p:nvSpPr>
          <p:cNvPr id="7" name="Tijdelijke aanduiding voor inhoud 4"/>
          <p:cNvSpPr>
            <a:spLocks noGrp="1"/>
          </p:cNvSpPr>
          <p:nvPr>
            <p:ph idx="1"/>
          </p:nvPr>
        </p:nvSpPr>
        <p:spPr>
          <a:xfrm>
            <a:off x="302379" y="903938"/>
            <a:ext cx="8597786" cy="5603607"/>
          </a:xfrm>
        </p:spPr>
        <p:txBody>
          <a:bodyPr>
            <a:normAutofit/>
          </a:bodyPr>
          <a:lstStyle/>
          <a:p>
            <a:pPr marL="887413" lvl="4" indent="0" defTabSz="395288">
              <a:buNone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887413" lvl="4" indent="0" defTabSz="395288">
              <a:buNone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887413" lvl="4" indent="0" defTabSz="395288">
              <a:buNone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457200" lvl="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000" b="0" dirty="0"/>
              <a:t>‘De taken in de (taal)toets komen overeen met taken in de praktijk’</a:t>
            </a:r>
          </a:p>
          <a:p>
            <a:pPr marL="457200" lvl="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b="0" dirty="0"/>
          </a:p>
          <a:p>
            <a:pPr marL="457200" lvl="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000" b="0" dirty="0"/>
              <a:t>‘De taken in de (taal)toets en taken in de praktijk zijn vergelijkbaar moeilijk’</a:t>
            </a:r>
          </a:p>
          <a:p>
            <a:pPr marL="457200" lvl="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b="0" dirty="0"/>
          </a:p>
          <a:p>
            <a:pPr marL="457200" lvl="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000" b="0" dirty="0"/>
              <a:t>‘De </a:t>
            </a:r>
            <a:r>
              <a:rPr lang="nl-NL" sz="2000" b="0" dirty="0" err="1"/>
              <a:t>toetsscore</a:t>
            </a:r>
            <a:r>
              <a:rPr lang="nl-NL" sz="2000" b="0" dirty="0"/>
              <a:t> geeft een goed beeld van het prestatieniveau in de praktijk’</a:t>
            </a:r>
          </a:p>
          <a:p>
            <a:pPr marL="457200" lvl="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b="0" dirty="0"/>
          </a:p>
          <a:p>
            <a:pPr marL="457200" lvl="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000" b="0" dirty="0"/>
              <a:t>‘De </a:t>
            </a:r>
            <a:r>
              <a:rPr lang="nl-NL" sz="2000" b="0" dirty="0" err="1"/>
              <a:t>toetsscores</a:t>
            </a:r>
            <a:r>
              <a:rPr lang="nl-NL" sz="2000" b="0" dirty="0"/>
              <a:t> hebben </a:t>
            </a:r>
            <a:r>
              <a:rPr lang="nl-NL" sz="2000" b="0" dirty="0" err="1"/>
              <a:t>predictieve</a:t>
            </a:r>
            <a:r>
              <a:rPr lang="nl-NL" sz="2000" b="0" dirty="0"/>
              <a:t> validiteit voor de beroepspraktijk’</a:t>
            </a: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230313" lvl="4" indent="-342900" defTabSz="395288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173163" lvl="4" indent="-285750" defTabSz="395288">
              <a:buFont typeface="Wingdings" charset="2"/>
              <a:buChar char="Ø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ü"/>
            </a:pPr>
            <a:endParaRPr lang="nl-NL" sz="2000" dirty="0">
              <a:solidFill>
                <a:srgbClr val="0D0D0D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Afbeelding 7" descr="unitwin_chair_blue_eng kop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732" y="344262"/>
            <a:ext cx="8108863" cy="1000168"/>
          </a:xfrm>
        </p:spPr>
        <p:txBody>
          <a:bodyPr>
            <a:noAutofit/>
          </a:bodyPr>
          <a:lstStyle/>
          <a:p>
            <a:pPr algn="ctr"/>
            <a:r>
              <a:rPr lang="nl-BE" sz="2200" b="1" dirty="0"/>
              <a:t>Als rekenen en taal niet meer opvallen </a:t>
            </a:r>
            <a:br>
              <a:rPr lang="nl-BE" sz="2200" b="1" dirty="0"/>
            </a:br>
            <a:r>
              <a:rPr lang="nl-BE" sz="2200" b="1" dirty="0"/>
              <a:t>maar onderdeel zijn van het leren van een beroep </a:t>
            </a:r>
            <a:br>
              <a:rPr lang="nl-BE" sz="2200" b="1" dirty="0"/>
            </a:br>
            <a:r>
              <a:rPr lang="nl-BE" sz="2200" b="1" dirty="0"/>
              <a:t>is succes verzekerd!</a:t>
            </a:r>
            <a:endParaRPr lang="nl-BE" sz="2200" b="1" i="1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37590" y="5607586"/>
            <a:ext cx="1789359" cy="346386"/>
          </a:xfrm>
        </p:spPr>
        <p:txBody>
          <a:bodyPr>
            <a:normAutofit/>
          </a:bodyPr>
          <a:lstStyle/>
          <a:p>
            <a:pPr algn="r"/>
            <a:r>
              <a:rPr lang="nl-BE" sz="1400" i="1" dirty="0"/>
              <a:t>© Domenic Blair</a:t>
            </a:r>
          </a:p>
        </p:txBody>
      </p:sp>
      <p:pic>
        <p:nvPicPr>
          <p:cNvPr id="6" name="Afbeelding 5" descr="unitwin_chair_blue_eng kopi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D3AA0E2D-84B0-5049-A58B-F35B3E3279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1" r="16681"/>
          <a:stretch>
            <a:fillRect/>
          </a:stretch>
        </p:blipFill>
        <p:spPr>
          <a:xfrm>
            <a:off x="2910179" y="1690816"/>
            <a:ext cx="3916770" cy="3916770"/>
          </a:xfrm>
        </p:spPr>
      </p:pic>
    </p:spTree>
    <p:extLst>
      <p:ext uri="{BB962C8B-B14F-4D97-AF65-F5344CB8AC3E}">
        <p14:creationId xmlns:p14="http://schemas.microsoft.com/office/powerpoint/2010/main" val="14663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2818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rgbClr val="0D0D0D"/>
                </a:solidFill>
              </a:rPr>
              <a:t>Ons statisch testbeeld</a:t>
            </a:r>
            <a:endParaRPr lang="nl-NL" sz="2200" b="1" dirty="0">
              <a:solidFill>
                <a:srgbClr val="0D0D0D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46214" y="980728"/>
            <a:ext cx="8597786" cy="5877272"/>
          </a:xfrm>
        </p:spPr>
        <p:txBody>
          <a:bodyPr>
            <a:normAutofit/>
          </a:bodyPr>
          <a:lstStyle/>
          <a:p>
            <a:pPr marL="1357313" lvl="4" indent="0">
              <a:buNone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Afbeelding 11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009603"/>
            <a:ext cx="1904800" cy="848397"/>
          </a:xfrm>
          <a:prstGeom prst="rect">
            <a:avLst/>
          </a:prstGeom>
        </p:spPr>
      </p:pic>
      <p:pic>
        <p:nvPicPr>
          <p:cNvPr id="7" name="Afbeelding 6" descr="unitwin_chair_blue_eng kop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832788" y="5769759"/>
            <a:ext cx="249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rgbClr val="0D0D0D"/>
                </a:solidFill>
                <a:effectLst/>
              </a:rPr>
              <a:t>© Open Clipart-Vectors</a:t>
            </a:r>
          </a:p>
        </p:txBody>
      </p:sp>
      <p:pic>
        <p:nvPicPr>
          <p:cNvPr id="3" name="Afbeelding 2" descr="test-pattern-152459_12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6" y="899164"/>
            <a:ext cx="7540958" cy="47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2818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rgbClr val="0D0D0D"/>
                </a:solidFill>
              </a:rPr>
              <a:t>Ons dynamisch testbeeld </a:t>
            </a:r>
            <a:br>
              <a:rPr lang="nl-NL" sz="3200" b="1" dirty="0">
                <a:solidFill>
                  <a:srgbClr val="0D0D0D"/>
                </a:solidFill>
              </a:rPr>
            </a:br>
            <a:r>
              <a:rPr lang="nl-NL" sz="3200" b="1" dirty="0">
                <a:solidFill>
                  <a:srgbClr val="0D0D0D"/>
                </a:solidFill>
              </a:rPr>
              <a:t>in de beroepscontext</a:t>
            </a:r>
            <a:endParaRPr lang="nl-NL" sz="2200" b="1" dirty="0">
              <a:solidFill>
                <a:srgbClr val="0D0D0D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46214" y="980728"/>
            <a:ext cx="8597786" cy="5877272"/>
          </a:xfrm>
        </p:spPr>
        <p:txBody>
          <a:bodyPr>
            <a:normAutofit/>
          </a:bodyPr>
          <a:lstStyle/>
          <a:p>
            <a:pPr marL="1357313" lvl="4" indent="0">
              <a:buNone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Afbeelding 11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009603"/>
            <a:ext cx="1904800" cy="848397"/>
          </a:xfrm>
          <a:prstGeom prst="rect">
            <a:avLst/>
          </a:prstGeom>
        </p:spPr>
      </p:pic>
      <p:pic>
        <p:nvPicPr>
          <p:cNvPr id="7" name="Afbeelding 6" descr="unitwin_chair_blue_eng kop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5" y="6157090"/>
            <a:ext cx="893660" cy="70091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609930" y="6208797"/>
            <a:ext cx="249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rgbClr val="0D0D0D"/>
                </a:solidFill>
                <a:effectLst/>
              </a:rPr>
              <a:t>© Davis </a:t>
            </a:r>
            <a:r>
              <a:rPr lang="en-GB" sz="1200" i="1" dirty="0" err="1">
                <a:solidFill>
                  <a:srgbClr val="0D0D0D"/>
                </a:solidFill>
                <a:effectLst/>
              </a:rPr>
              <a:t>Zydd</a:t>
            </a:r>
            <a:endParaRPr lang="en-GB" sz="1200" i="1" dirty="0">
              <a:solidFill>
                <a:srgbClr val="0D0D0D"/>
              </a:solidFill>
              <a:effectLst/>
            </a:endParaRPr>
          </a:p>
        </p:txBody>
      </p:sp>
      <p:pic>
        <p:nvPicPr>
          <p:cNvPr id="4" name="Afbeelding 3" descr="fractal-2490072_12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94" y="1337982"/>
            <a:ext cx="4830190" cy="483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2818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solidFill>
                  <a:srgbClr val="0D0D0D"/>
                </a:solidFill>
              </a:rPr>
              <a:t>1. </a:t>
            </a:r>
            <a:r>
              <a:rPr lang="nl-NL" sz="2800" b="1" dirty="0" err="1">
                <a:solidFill>
                  <a:srgbClr val="0D0D0D"/>
                </a:solidFill>
              </a:rPr>
              <a:t>Scaffolding</a:t>
            </a:r>
            <a:r>
              <a:rPr lang="nl-NL" sz="2800" b="1" dirty="0">
                <a:solidFill>
                  <a:srgbClr val="0D0D0D"/>
                </a:solidFill>
              </a:rPr>
              <a:t> </a:t>
            </a:r>
            <a:br>
              <a:rPr lang="nl-NL" sz="2800" b="1" dirty="0">
                <a:solidFill>
                  <a:srgbClr val="0D0D0D"/>
                </a:solidFill>
              </a:rPr>
            </a:br>
            <a:r>
              <a:rPr lang="nl-NL" sz="2400" i="1" dirty="0">
                <a:solidFill>
                  <a:srgbClr val="0D0D0D"/>
                </a:solidFill>
              </a:rPr>
              <a:t>(Ook in T&amp;R!)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46214" y="980728"/>
            <a:ext cx="8597786" cy="5877272"/>
          </a:xfrm>
        </p:spPr>
        <p:txBody>
          <a:bodyPr>
            <a:normAutofit/>
          </a:bodyPr>
          <a:lstStyle/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4" indent="0">
              <a:buNone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270968" y="5603880"/>
            <a:ext cx="2462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rgbClr val="0D0D0D"/>
                </a:solidFill>
                <a:effectLst/>
              </a:rPr>
              <a:t>© Mohamed Hassan</a:t>
            </a:r>
          </a:p>
        </p:txBody>
      </p:sp>
      <p:pic>
        <p:nvPicPr>
          <p:cNvPr id="3" name="Afbeelding 2" descr="silhouette-gfb238e0d6_12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4612" y="1286767"/>
            <a:ext cx="4324918" cy="4081641"/>
          </a:xfrm>
          <a:prstGeom prst="rect">
            <a:avLst/>
          </a:prstGeom>
        </p:spPr>
      </p:pic>
      <p:pic>
        <p:nvPicPr>
          <p:cNvPr id="4" name="Afbeelding 3" descr="VUB LOGO-RGB.jpg">
            <a:extLst>
              <a:ext uri="{FF2B5EF4-FFF2-40B4-BE49-F238E27FC236}">
                <a16:creationId xmlns:a16="http://schemas.microsoft.com/office/drawing/2014/main" id="{11B11681-F3D7-D955-F51D-49A9BA44B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268598"/>
            <a:ext cx="1323311" cy="589402"/>
          </a:xfrm>
          <a:prstGeom prst="rect">
            <a:avLst/>
          </a:prstGeom>
        </p:spPr>
      </p:pic>
      <p:pic>
        <p:nvPicPr>
          <p:cNvPr id="6" name="Afbeelding 5" descr="unitwin_chair_blue_eng kopie.pdf">
            <a:extLst>
              <a:ext uri="{FF2B5EF4-FFF2-40B4-BE49-F238E27FC236}">
                <a16:creationId xmlns:a16="http://schemas.microsoft.com/office/drawing/2014/main" id="{ACF497EC-AC03-0D4A-3CBB-750DDB12C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92" y="6345716"/>
            <a:ext cx="653162" cy="5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2818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solidFill>
                  <a:srgbClr val="0D0D0D"/>
                </a:solidFill>
              </a:rPr>
              <a:t>2. Praktisch relevante doelen</a:t>
            </a:r>
            <a:br>
              <a:rPr lang="nl-NL" b="1" dirty="0">
                <a:solidFill>
                  <a:srgbClr val="0D0D0D"/>
                </a:solidFill>
              </a:rPr>
            </a:br>
            <a:r>
              <a:rPr lang="nl-NL" sz="2400" i="1" dirty="0">
                <a:solidFill>
                  <a:srgbClr val="0D0D0D"/>
                </a:solidFill>
              </a:rPr>
              <a:t>(Ook in T&amp;R!)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46214" y="980728"/>
            <a:ext cx="8597786" cy="5877272"/>
          </a:xfrm>
        </p:spPr>
        <p:txBody>
          <a:bodyPr>
            <a:normAutofit/>
          </a:bodyPr>
          <a:lstStyle/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4" indent="0">
              <a:buNone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070528" y="5384362"/>
            <a:ext cx="2462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rgbClr val="0D0D0D"/>
                </a:solidFill>
                <a:effectLst/>
              </a:rPr>
              <a:t>© </a:t>
            </a:r>
            <a:r>
              <a:rPr lang="en-GB" sz="1200" i="1" dirty="0" err="1">
                <a:solidFill>
                  <a:srgbClr val="0D0D0D"/>
                </a:solidFill>
                <a:effectLst/>
              </a:rPr>
              <a:t>Jarmoluk</a:t>
            </a:r>
            <a:endParaRPr lang="en-GB" sz="1200" i="1" dirty="0">
              <a:solidFill>
                <a:srgbClr val="0D0D0D"/>
              </a:solidFill>
              <a:effectLst/>
            </a:endParaRPr>
          </a:p>
        </p:txBody>
      </p:sp>
      <p:pic>
        <p:nvPicPr>
          <p:cNvPr id="3" name="Afbeelding 2" descr="electrician-g240ca4ea8_19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08" y="1605966"/>
            <a:ext cx="5581250" cy="3712113"/>
          </a:xfrm>
          <a:prstGeom prst="rect">
            <a:avLst/>
          </a:prstGeom>
        </p:spPr>
      </p:pic>
      <p:pic>
        <p:nvPicPr>
          <p:cNvPr id="4" name="Afbeelding 3" descr="VUB LOGO-RGB.jpg">
            <a:extLst>
              <a:ext uri="{FF2B5EF4-FFF2-40B4-BE49-F238E27FC236}">
                <a16:creationId xmlns:a16="http://schemas.microsoft.com/office/drawing/2014/main" id="{3CC362CA-F783-88E4-57A6-891777CB6D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268598"/>
            <a:ext cx="1323311" cy="589402"/>
          </a:xfrm>
          <a:prstGeom prst="rect">
            <a:avLst/>
          </a:prstGeom>
        </p:spPr>
      </p:pic>
      <p:pic>
        <p:nvPicPr>
          <p:cNvPr id="6" name="Afbeelding 5" descr="unitwin_chair_blue_eng kopie.pdf">
            <a:extLst>
              <a:ext uri="{FF2B5EF4-FFF2-40B4-BE49-F238E27FC236}">
                <a16:creationId xmlns:a16="http://schemas.microsoft.com/office/drawing/2014/main" id="{7C355CF4-D414-EB25-3DDD-9714A621E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92" y="6345716"/>
            <a:ext cx="653162" cy="5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214" y="3023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solidFill>
                  <a:srgbClr val="0D0D0D"/>
                </a:solidFill>
              </a:rPr>
              <a:t>3. Experimenteerruimte</a:t>
            </a:r>
            <a:br>
              <a:rPr lang="nl-NL" sz="2800" b="1" dirty="0">
                <a:solidFill>
                  <a:srgbClr val="0D0D0D"/>
                </a:solidFill>
              </a:rPr>
            </a:br>
            <a:r>
              <a:rPr lang="nl-NL" sz="2400" i="1" dirty="0">
                <a:solidFill>
                  <a:srgbClr val="0D0D0D"/>
                </a:solidFill>
              </a:rPr>
              <a:t>(Ook in T&amp;R!)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46214" y="980728"/>
            <a:ext cx="8597786" cy="5877272"/>
          </a:xfrm>
        </p:spPr>
        <p:txBody>
          <a:bodyPr>
            <a:normAutofit/>
          </a:bodyPr>
          <a:lstStyle/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4" indent="0">
              <a:buNone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290015" y="5933158"/>
            <a:ext cx="2462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rgbClr val="0D0D0D"/>
                </a:solidFill>
                <a:effectLst/>
              </a:rPr>
              <a:t>© </a:t>
            </a:r>
            <a:r>
              <a:rPr lang="en-GB" sz="1200" i="1" dirty="0" err="1">
                <a:solidFill>
                  <a:srgbClr val="0D0D0D"/>
                </a:solidFill>
                <a:effectLst/>
              </a:rPr>
              <a:t>PublicDomainPictures</a:t>
            </a:r>
            <a:endParaRPr lang="en-GB" sz="1200" i="1" dirty="0">
              <a:solidFill>
                <a:srgbClr val="0D0D0D"/>
              </a:solidFill>
              <a:effectLst/>
            </a:endParaRPr>
          </a:p>
        </p:txBody>
      </p:sp>
      <p:pic>
        <p:nvPicPr>
          <p:cNvPr id="4" name="Afbeelding 3" descr="lab-gfa2ad5f1e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25" y="1631858"/>
            <a:ext cx="6443522" cy="4263799"/>
          </a:xfrm>
          <a:prstGeom prst="rect">
            <a:avLst/>
          </a:prstGeom>
        </p:spPr>
      </p:pic>
      <p:pic>
        <p:nvPicPr>
          <p:cNvPr id="3" name="Afbeelding 2" descr="VUB LOGO-RGB.jpg">
            <a:extLst>
              <a:ext uri="{FF2B5EF4-FFF2-40B4-BE49-F238E27FC236}">
                <a16:creationId xmlns:a16="http://schemas.microsoft.com/office/drawing/2014/main" id="{C9CAAD53-8042-5E54-420C-75C623303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268598"/>
            <a:ext cx="1323311" cy="589402"/>
          </a:xfrm>
          <a:prstGeom prst="rect">
            <a:avLst/>
          </a:prstGeom>
        </p:spPr>
      </p:pic>
      <p:pic>
        <p:nvPicPr>
          <p:cNvPr id="6" name="Afbeelding 5" descr="unitwin_chair_blue_eng kopie.pdf">
            <a:extLst>
              <a:ext uri="{FF2B5EF4-FFF2-40B4-BE49-F238E27FC236}">
                <a16:creationId xmlns:a16="http://schemas.microsoft.com/office/drawing/2014/main" id="{901A2A75-D7A8-91F9-78BC-1B9CE5AE0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92" y="6345716"/>
            <a:ext cx="653162" cy="5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2818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solidFill>
                  <a:srgbClr val="0D0D0D"/>
                </a:solidFill>
              </a:rPr>
              <a:t>4. Vieren van succes</a:t>
            </a:r>
            <a:br>
              <a:rPr lang="nl-NL" sz="2800" b="1" dirty="0">
                <a:solidFill>
                  <a:srgbClr val="0D0D0D"/>
                </a:solidFill>
              </a:rPr>
            </a:br>
            <a:r>
              <a:rPr lang="nl-NL" sz="2400" i="1" dirty="0">
                <a:solidFill>
                  <a:srgbClr val="0D0D0D"/>
                </a:solidFill>
              </a:rPr>
              <a:t>(Ook in T&amp;R!)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46214" y="980728"/>
            <a:ext cx="8597786" cy="5877272"/>
          </a:xfrm>
        </p:spPr>
        <p:txBody>
          <a:bodyPr>
            <a:normAutofit/>
          </a:bodyPr>
          <a:lstStyle/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4" indent="0">
              <a:buNone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415436" y="6231076"/>
            <a:ext cx="2462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rgbClr val="0D0D0D"/>
                </a:solidFill>
                <a:effectLst/>
              </a:rPr>
              <a:t>© </a:t>
            </a:r>
            <a:r>
              <a:rPr lang="en-GB" sz="1200" i="1" dirty="0" err="1">
                <a:solidFill>
                  <a:srgbClr val="0D0D0D"/>
                </a:solidFill>
                <a:effectLst/>
              </a:rPr>
              <a:t>PublicDomainPictures</a:t>
            </a:r>
            <a:endParaRPr lang="en-GB" sz="1200" i="1" dirty="0">
              <a:solidFill>
                <a:srgbClr val="0D0D0D"/>
              </a:solidFill>
              <a:effectLst/>
            </a:endParaRPr>
          </a:p>
        </p:txBody>
      </p:sp>
      <p:pic>
        <p:nvPicPr>
          <p:cNvPr id="3" name="Afbeelding 2" descr="beautiful-ga2074ca35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66" y="1578450"/>
            <a:ext cx="6161324" cy="4620993"/>
          </a:xfrm>
          <a:prstGeom prst="rect">
            <a:avLst/>
          </a:prstGeom>
        </p:spPr>
      </p:pic>
      <p:pic>
        <p:nvPicPr>
          <p:cNvPr id="4" name="Afbeelding 3" descr="VUB LOGO-RGB.jpg">
            <a:extLst>
              <a:ext uri="{FF2B5EF4-FFF2-40B4-BE49-F238E27FC236}">
                <a16:creationId xmlns:a16="http://schemas.microsoft.com/office/drawing/2014/main" id="{8D63CDCA-B4A1-9DF2-C5FE-573414602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268598"/>
            <a:ext cx="1323311" cy="589402"/>
          </a:xfrm>
          <a:prstGeom prst="rect">
            <a:avLst/>
          </a:prstGeom>
        </p:spPr>
      </p:pic>
      <p:pic>
        <p:nvPicPr>
          <p:cNvPr id="6" name="Afbeelding 5" descr="unitwin_chair_blue_eng kopie.pdf">
            <a:extLst>
              <a:ext uri="{FF2B5EF4-FFF2-40B4-BE49-F238E27FC236}">
                <a16:creationId xmlns:a16="http://schemas.microsoft.com/office/drawing/2014/main" id="{9FFA758F-211A-6626-9C9D-38DB6AEF8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92" y="6345716"/>
            <a:ext cx="653162" cy="5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501" y="3858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solidFill>
                  <a:srgbClr val="0D0D0D"/>
                </a:solidFill>
              </a:rPr>
              <a:t>5</a:t>
            </a:r>
            <a:r>
              <a:rPr lang="nl-NL" sz="3200" b="1" dirty="0">
                <a:solidFill>
                  <a:srgbClr val="0D0D0D"/>
                </a:solidFill>
              </a:rPr>
              <a:t>. Evaluatie van sociale situaties</a:t>
            </a:r>
            <a:br>
              <a:rPr lang="nl-NL" sz="3200" b="1" dirty="0">
                <a:solidFill>
                  <a:srgbClr val="0D0D0D"/>
                </a:solidFill>
              </a:rPr>
            </a:br>
            <a:r>
              <a:rPr lang="nl-NL" sz="2700" i="1" dirty="0">
                <a:solidFill>
                  <a:srgbClr val="0D0D0D"/>
                </a:solidFill>
              </a:rPr>
              <a:t>(Ook in T&amp;R!)</a:t>
            </a:r>
            <a:br>
              <a:rPr lang="nl-NL" sz="3200" b="1" dirty="0">
                <a:solidFill>
                  <a:srgbClr val="0D0D0D"/>
                </a:solidFill>
              </a:rPr>
            </a:br>
            <a:endParaRPr lang="nl-NL" sz="2200" b="1" dirty="0">
              <a:solidFill>
                <a:srgbClr val="0D0D0D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46214" y="980728"/>
            <a:ext cx="8597786" cy="5877272"/>
          </a:xfrm>
        </p:spPr>
        <p:txBody>
          <a:bodyPr>
            <a:normAutofit/>
          </a:bodyPr>
          <a:lstStyle/>
          <a:p>
            <a:pPr marL="900113" lvl="3" indent="0">
              <a:buNone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4" indent="0">
              <a:buNone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067954" y="5848158"/>
            <a:ext cx="1837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rgbClr val="0D0D0D"/>
                </a:solidFill>
                <a:effectLst/>
              </a:rPr>
              <a:t>© </a:t>
            </a:r>
            <a:r>
              <a:rPr lang="en-GB" sz="1200" i="1" dirty="0" err="1">
                <a:solidFill>
                  <a:srgbClr val="0D0D0D"/>
                </a:solidFill>
                <a:effectLst/>
              </a:rPr>
              <a:t>Sabinevanerp</a:t>
            </a:r>
            <a:endParaRPr lang="en-GB" sz="1200" i="1" dirty="0">
              <a:solidFill>
                <a:srgbClr val="0D0D0D"/>
              </a:solidFill>
              <a:effectLst/>
            </a:endParaRPr>
          </a:p>
        </p:txBody>
      </p:sp>
      <p:pic>
        <p:nvPicPr>
          <p:cNvPr id="3" name="Afbeelding 2" descr="hands-g8366b4319_19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35" y="1554154"/>
            <a:ext cx="6365133" cy="4243422"/>
          </a:xfrm>
          <a:prstGeom prst="rect">
            <a:avLst/>
          </a:prstGeom>
        </p:spPr>
      </p:pic>
      <p:pic>
        <p:nvPicPr>
          <p:cNvPr id="4" name="Afbeelding 3" descr="VUB LOGO-RGB.jpg">
            <a:extLst>
              <a:ext uri="{FF2B5EF4-FFF2-40B4-BE49-F238E27FC236}">
                <a16:creationId xmlns:a16="http://schemas.microsoft.com/office/drawing/2014/main" id="{D5C33DBD-FD60-A5F4-A8F9-12C4311B9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268598"/>
            <a:ext cx="1323311" cy="589402"/>
          </a:xfrm>
          <a:prstGeom prst="rect">
            <a:avLst/>
          </a:prstGeom>
        </p:spPr>
      </p:pic>
      <p:pic>
        <p:nvPicPr>
          <p:cNvPr id="6" name="Afbeelding 5" descr="unitwin_chair_blue_eng kopie.pdf">
            <a:extLst>
              <a:ext uri="{FF2B5EF4-FFF2-40B4-BE49-F238E27FC236}">
                <a16:creationId xmlns:a16="http://schemas.microsoft.com/office/drawing/2014/main" id="{5611B87C-E92B-746E-9E65-D84FB2884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92" y="6345716"/>
            <a:ext cx="653162" cy="5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214" y="4178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solidFill>
                  <a:srgbClr val="0D0D0D"/>
                </a:solidFill>
              </a:rPr>
              <a:t>6</a:t>
            </a:r>
            <a:r>
              <a:rPr lang="nl-NL" sz="3200" b="1" dirty="0">
                <a:solidFill>
                  <a:srgbClr val="0D0D0D"/>
                </a:solidFill>
              </a:rPr>
              <a:t>. </a:t>
            </a:r>
            <a:r>
              <a:rPr lang="nl-NL" b="1" dirty="0">
                <a:solidFill>
                  <a:srgbClr val="0D0D0D"/>
                </a:solidFill>
              </a:rPr>
              <a:t>P</a:t>
            </a:r>
            <a:r>
              <a:rPr lang="nl-NL" sz="3200" b="1" dirty="0">
                <a:solidFill>
                  <a:srgbClr val="0D0D0D"/>
                </a:solidFill>
              </a:rPr>
              <a:t>eer support</a:t>
            </a:r>
            <a:br>
              <a:rPr lang="nl-NL" sz="3200" b="1" dirty="0">
                <a:solidFill>
                  <a:srgbClr val="0D0D0D"/>
                </a:solidFill>
              </a:rPr>
            </a:br>
            <a:r>
              <a:rPr lang="nl-NL" sz="2700" i="1" dirty="0">
                <a:solidFill>
                  <a:srgbClr val="0D0D0D"/>
                </a:solidFill>
              </a:rPr>
              <a:t>(Ook in T&amp;R!)</a:t>
            </a:r>
            <a:br>
              <a:rPr lang="nl-NL" sz="3200" b="1" dirty="0">
                <a:solidFill>
                  <a:srgbClr val="0D0D0D"/>
                </a:solidFill>
              </a:rPr>
            </a:br>
            <a:endParaRPr lang="nl-NL" sz="2200" b="1" dirty="0">
              <a:solidFill>
                <a:srgbClr val="0D0D0D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46214" y="980728"/>
            <a:ext cx="8597786" cy="5877272"/>
          </a:xfrm>
        </p:spPr>
        <p:txBody>
          <a:bodyPr>
            <a:normAutofit/>
          </a:bodyPr>
          <a:lstStyle/>
          <a:p>
            <a:pPr marL="900113" lvl="3" indent="0">
              <a:buNone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4" indent="0">
              <a:buNone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814513" lvl="4" indent="-457200">
              <a:buFont typeface="Wingdings" pitchFamily="2" charset="2"/>
              <a:buChar char="§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1357313" lvl="3" indent="-457200">
              <a:buFont typeface="Wingdings" pitchFamily="2" charset="2"/>
              <a:buChar char="ü"/>
            </a:pPr>
            <a:endParaRPr lang="nl-NL" sz="22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538284" y="5205282"/>
            <a:ext cx="1837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rgbClr val="0D0D0D"/>
                </a:solidFill>
                <a:effectLst/>
              </a:rPr>
              <a:t>© Gerd Altmann</a:t>
            </a:r>
          </a:p>
        </p:txBody>
      </p:sp>
      <p:pic>
        <p:nvPicPr>
          <p:cNvPr id="4" name="Afbeelding 3" descr="woman-g86d8c9140_19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2" y="1582205"/>
            <a:ext cx="7266615" cy="3580322"/>
          </a:xfrm>
          <a:prstGeom prst="rect">
            <a:avLst/>
          </a:prstGeom>
        </p:spPr>
      </p:pic>
      <p:pic>
        <p:nvPicPr>
          <p:cNvPr id="3" name="Afbeelding 2" descr="VUB LOGO-RGB.jpg">
            <a:extLst>
              <a:ext uri="{FF2B5EF4-FFF2-40B4-BE49-F238E27FC236}">
                <a16:creationId xmlns:a16="http://schemas.microsoft.com/office/drawing/2014/main" id="{B9E98C44-DD42-F537-1089-03D89EC35A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268598"/>
            <a:ext cx="1323311" cy="589402"/>
          </a:xfrm>
          <a:prstGeom prst="rect">
            <a:avLst/>
          </a:prstGeom>
        </p:spPr>
      </p:pic>
      <p:pic>
        <p:nvPicPr>
          <p:cNvPr id="6" name="Afbeelding 5" descr="unitwin_chair_blue_eng kopie.pdf">
            <a:extLst>
              <a:ext uri="{FF2B5EF4-FFF2-40B4-BE49-F238E27FC236}">
                <a16:creationId xmlns:a16="http://schemas.microsoft.com/office/drawing/2014/main" id="{AD90A8A6-4C35-AFA5-8519-70A7FC759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92" y="6345716"/>
            <a:ext cx="653162" cy="5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UB basic presentation">
  <a:themeElements>
    <a:clrScheme name="VU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600"/>
      </a:accent1>
      <a:accent2>
        <a:srgbClr val="003399"/>
      </a:accent2>
      <a:accent3>
        <a:srgbClr val="A5A5A5"/>
      </a:accent3>
      <a:accent4>
        <a:srgbClr val="5B9BD5"/>
      </a:accent4>
      <a:accent5>
        <a:srgbClr val="FFC000"/>
      </a:accent5>
      <a:accent6>
        <a:srgbClr val="70AD47"/>
      </a:accent6>
      <a:hlink>
        <a:srgbClr val="000000"/>
      </a:hlink>
      <a:folHlink>
        <a:srgbClr val="000000"/>
      </a:folHlink>
    </a:clrScheme>
    <a:fontScheme name="VU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UB basic presentation.potx" id="{05A220EA-04D3-4232-B3E2-FEF34CB8371E}" vid="{8D3B4727-0E04-4DA8-8460-CEF3C9BD3E29}"/>
    </a:ext>
  </a:extLst>
</a:theme>
</file>

<file path=ppt/theme/theme2.xml><?xml version="1.0" encoding="utf-8"?>
<a:theme xmlns:a="http://schemas.openxmlformats.org/drawingml/2006/main" name="VUB colorful text">
  <a:themeElements>
    <a:clrScheme name="VU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600"/>
      </a:accent1>
      <a:accent2>
        <a:srgbClr val="003399"/>
      </a:accent2>
      <a:accent3>
        <a:srgbClr val="A5A5A5"/>
      </a:accent3>
      <a:accent4>
        <a:srgbClr val="5B9BD5"/>
      </a:accent4>
      <a:accent5>
        <a:srgbClr val="FFC000"/>
      </a:accent5>
      <a:accent6>
        <a:srgbClr val="70AD47"/>
      </a:accent6>
      <a:hlink>
        <a:srgbClr val="000000"/>
      </a:hlink>
      <a:folHlink>
        <a:srgbClr val="000000"/>
      </a:folHlink>
    </a:clrScheme>
    <a:fontScheme name="VU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UB basic presentation.potx" id="{05A220EA-04D3-4232-B3E2-FEF34CB8371E}" vid="{36EB4DCB-1761-4832-B786-9D57DE714D10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VUB basic presentation</Template>
  <TotalTime>4254</TotalTime>
  <Words>251</Words>
  <Application>Microsoft Macintosh PowerPoint</Application>
  <PresentationFormat>Diavoorstelling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Garamond</vt:lpstr>
      <vt:lpstr>Open Sans</vt:lpstr>
      <vt:lpstr>Verdana</vt:lpstr>
      <vt:lpstr>Wingdings</vt:lpstr>
      <vt:lpstr>VUB basic presentation</vt:lpstr>
      <vt:lpstr>VUB colorful text</vt:lpstr>
      <vt:lpstr>Het VERtalen van het leren van het beroep naar het werken in het werkveld </vt:lpstr>
      <vt:lpstr>Ons statisch testbeeld</vt:lpstr>
      <vt:lpstr>Ons dynamisch testbeeld  in de beroepscontext</vt:lpstr>
      <vt:lpstr>1. Scaffolding  (Ook in T&amp;R!) </vt:lpstr>
      <vt:lpstr>2. Praktisch relevante doelen (Ook in T&amp;R!)</vt:lpstr>
      <vt:lpstr>3. Experimenteerruimte (Ook in T&amp;R!)</vt:lpstr>
      <vt:lpstr>4. Vieren van succes (Ook in T&amp;R!)</vt:lpstr>
      <vt:lpstr>5. Evaluatie van sociale situaties (Ook in T&amp;R!) </vt:lpstr>
      <vt:lpstr>6. Peer support (Ook in T&amp;R!) </vt:lpstr>
      <vt:lpstr>7. Zelfsturing bevorderen door:  Praktijkgerichte begeleiding als adviseur  in kleine groepen</vt:lpstr>
      <vt:lpstr>8. Toetsing van taalonderwijs (Schuurs &amp; Verhoeven, 2010)   </vt:lpstr>
      <vt:lpstr>Als rekenen en taal niet meer opvallen  maar onderdeel zijn van het leren van een beroep  is succes verzekerd!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Luyckx</dc:creator>
  <dc:description>Template by Orange Pepper_x000d_
2016</dc:description>
  <cp:lastModifiedBy>Maurice de Greef</cp:lastModifiedBy>
  <cp:revision>238</cp:revision>
  <cp:lastPrinted>2022-10-11T14:17:41Z</cp:lastPrinted>
  <dcterms:created xsi:type="dcterms:W3CDTF">2016-09-22T09:42:51Z</dcterms:created>
  <dcterms:modified xsi:type="dcterms:W3CDTF">2024-03-05T12:02:38Z</dcterms:modified>
</cp:coreProperties>
</file>