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792" r:id="rId1"/>
  </p:sldMasterIdLst>
  <p:notesMasterIdLst>
    <p:notesMasterId r:id="rId15"/>
  </p:notesMasterIdLst>
  <p:handoutMasterIdLst>
    <p:handoutMasterId r:id="rId16"/>
  </p:handoutMasterIdLst>
  <p:sldIdLst>
    <p:sldId id="401" r:id="rId2"/>
    <p:sldId id="413" r:id="rId3"/>
    <p:sldId id="425" r:id="rId4"/>
    <p:sldId id="414" r:id="rId5"/>
    <p:sldId id="426" r:id="rId6"/>
    <p:sldId id="416" r:id="rId7"/>
    <p:sldId id="420" r:id="rId8"/>
    <p:sldId id="423" r:id="rId9"/>
    <p:sldId id="427" r:id="rId10"/>
    <p:sldId id="429" r:id="rId11"/>
    <p:sldId id="430" r:id="rId12"/>
    <p:sldId id="431" r:id="rId13"/>
    <p:sldId id="424" r:id="rId1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ge van Meelis" initials="IvM" lastIdx="2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ijl, lich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Stijl, thema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7037" autoAdjust="0"/>
    <p:restoredTop sz="85340" autoAdjust="0"/>
  </p:normalViewPr>
  <p:slideViewPr>
    <p:cSldViewPr snapToGrid="0" snapToObjects="1">
      <p:cViewPr varScale="1">
        <p:scale>
          <a:sx n="62" d="100"/>
          <a:sy n="62" d="100"/>
        </p:scale>
        <p:origin x="72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-114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F8B1AE99-C91F-5249-BB1C-D03C8EB69014}" type="datetime1">
              <a:rPr lang="en-US" smtClean="0"/>
              <a:pPr/>
              <a:t>5/17/2020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378C8EB7-7865-DD4F-AB37-13FBCB74020E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1103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0FD1BEAF-E342-5542-91EF-4D02EFA05904}" type="datetime1">
              <a:rPr lang="en-US" smtClean="0"/>
              <a:pPr/>
              <a:t>5/17/2020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0D3885AE-503E-9447-A579-778F2231C20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4411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9750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10 min</a:t>
            </a:r>
          </a:p>
          <a:p>
            <a:r>
              <a:rPr lang="nl-NL" dirty="0" smtClean="0"/>
              <a:t>Bespreek </a:t>
            </a:r>
            <a:r>
              <a:rPr lang="nl-NL" dirty="0" smtClean="0"/>
              <a:t>de woordenschatopdracht </a:t>
            </a:r>
            <a:r>
              <a:rPr lang="nl-NL" dirty="0" smtClean="0"/>
              <a:t>met de hele</a:t>
            </a:r>
            <a:r>
              <a:rPr lang="nl-NL" baseline="0" dirty="0" smtClean="0"/>
              <a:t> klas door elke keer een  betekenis voor te lezen en het woord te laten raden. </a:t>
            </a:r>
            <a:r>
              <a:rPr lang="nl-NL" dirty="0" smtClean="0"/>
              <a:t>De docent </a:t>
            </a:r>
            <a:r>
              <a:rPr lang="nl-NL" smtClean="0"/>
              <a:t>noemt </a:t>
            </a:r>
            <a:r>
              <a:rPr lang="nl-NL" smtClean="0"/>
              <a:t>woordbetekenissen </a:t>
            </a:r>
            <a:r>
              <a:rPr lang="nl-NL" dirty="0" smtClean="0"/>
              <a:t>en de studenten moeten raden om welk woord het gaat. Wie het eerste het woord in de chat heeft ingetypt krijgt</a:t>
            </a:r>
            <a:r>
              <a:rPr lang="nl-NL" baseline="0" dirty="0" smtClean="0"/>
              <a:t> een punt. </a:t>
            </a:r>
          </a:p>
          <a:p>
            <a:endParaRPr lang="nl-NL" baseline="0" dirty="0" smtClean="0"/>
          </a:p>
          <a:p>
            <a:r>
              <a:rPr lang="nl-NL" baseline="0" dirty="0" smtClean="0"/>
              <a:t>Alternatief is om het op papier te laten doen: </a:t>
            </a:r>
            <a:r>
              <a:rPr lang="nl-NL" dirty="0" smtClean="0"/>
              <a:t>Houd</a:t>
            </a:r>
            <a:r>
              <a:rPr lang="nl-NL" baseline="0" dirty="0" smtClean="0"/>
              <a:t> een flink tempo aan, studenten noteren snel welk woord het is. Aan het eind leest de docent de goede woorden voor en de studenten scoren zichzelf. </a:t>
            </a:r>
          </a:p>
          <a:p>
            <a:endParaRPr lang="nl-NL" baseline="0" dirty="0" smtClean="0"/>
          </a:p>
          <a:p>
            <a:r>
              <a:rPr lang="nl-NL" dirty="0" smtClean="0"/>
              <a:t>Je kunt ook in</a:t>
            </a:r>
            <a:r>
              <a:rPr lang="nl-NL" baseline="0" dirty="0" smtClean="0"/>
              <a:t> teams werken. 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3920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20 minuten</a:t>
            </a:r>
          </a:p>
          <a:p>
            <a:pPr marL="0" indent="0">
              <a:buNone/>
            </a:pPr>
            <a:r>
              <a:rPr lang="nl-NL" dirty="0" smtClean="0"/>
              <a:t>Dit doe je in de volgende les, zodat je ingezonden brieven en e-mails kunt bekijken en volgens de criteria</a:t>
            </a:r>
            <a:r>
              <a:rPr lang="nl-NL" baseline="0" dirty="0" smtClean="0"/>
              <a:t> kunt beoordelen. Kies de beste brief en de beste mail (in jouw optiek).</a:t>
            </a:r>
          </a:p>
          <a:p>
            <a:pPr marL="0" indent="0">
              <a:buNone/>
            </a:pPr>
            <a:endParaRPr lang="nl-NL" baseline="0" dirty="0" smtClean="0"/>
          </a:p>
          <a:p>
            <a:pPr marL="0" indent="0">
              <a:buNone/>
            </a:pPr>
            <a:r>
              <a:rPr lang="nl-NL" dirty="0" smtClean="0"/>
              <a:t>Opdracht 4a Brief namens de school</a:t>
            </a:r>
          </a:p>
          <a:p>
            <a:pPr marL="0" indent="0">
              <a:buNone/>
            </a:pPr>
            <a:r>
              <a:rPr lang="nl-NL" dirty="0" smtClean="0"/>
              <a:t>Docent</a:t>
            </a:r>
            <a:r>
              <a:rPr lang="nl-NL" baseline="0" dirty="0" smtClean="0"/>
              <a:t> l</a:t>
            </a:r>
            <a:r>
              <a:rPr lang="nl-NL" dirty="0" smtClean="0"/>
              <a:t>aat de beste brief zien en vraagt aan de studenten wat er zo goed aan de brief is.  Benadruk de manier waarop</a:t>
            </a:r>
            <a:r>
              <a:rPr lang="nl-NL" baseline="0" dirty="0" smtClean="0"/>
              <a:t> de mening is overgebracht en onderbouwd met argumenten. </a:t>
            </a:r>
            <a:r>
              <a:rPr lang="nl-NL" dirty="0" smtClean="0"/>
              <a:t>Refereer aan de criteria.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Bedenk of je nog persoonlijke feedback wil geven op de ingezonden brieven en mails.</a:t>
            </a:r>
          </a:p>
          <a:p>
            <a:pPr marL="0" indent="0">
              <a:buNone/>
            </a:pPr>
            <a:r>
              <a:rPr lang="nl-NL" dirty="0" smtClean="0"/>
              <a:t>Opdracht 4b Mail tegen anti-spieksoftware </a:t>
            </a:r>
          </a:p>
          <a:p>
            <a:pPr marL="0" indent="0">
              <a:buNone/>
            </a:pPr>
            <a:r>
              <a:rPr lang="nl-NL" dirty="0" smtClean="0"/>
              <a:t>De docent laat de beste mail zien en vraagt aan de studenten wat er zo goed aan de mail is. Refereer</a:t>
            </a:r>
            <a:r>
              <a:rPr lang="nl-NL" baseline="0" dirty="0" smtClean="0"/>
              <a:t> aan de criteria. 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Afronding</a:t>
            </a:r>
          </a:p>
          <a:p>
            <a:pPr marL="0" indent="0">
              <a:buNone/>
            </a:pPr>
            <a:r>
              <a:rPr lang="nl-NL" dirty="0" smtClean="0"/>
              <a:t>De studenten stemmen met een duimpje/wit papier voor de lens of met een groene of rode kaart voor of tegen anti-spieksoftware. 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0412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5 – 10</a:t>
            </a:r>
            <a:r>
              <a:rPr lang="nl-NL" baseline="0" dirty="0" smtClean="0"/>
              <a:t> minuten</a:t>
            </a:r>
            <a:endParaRPr lang="nl-NL" dirty="0" smtClean="0"/>
          </a:p>
          <a:p>
            <a:r>
              <a:rPr lang="nl-NL" dirty="0" smtClean="0"/>
              <a:t>Laat studenten stemmen door een wit papier voor de camera te houden als ze voor- of tegen zijn. Tel de stemmen. Vraag studenten uit</a:t>
            </a:r>
            <a:r>
              <a:rPr lang="nl-NL" baseline="0" dirty="0" smtClean="0"/>
              <a:t> te leggen waarom ze voor of tegen zijn.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5209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Klassikaal of zelfstandig – 5 minuten</a:t>
            </a:r>
          </a:p>
          <a:p>
            <a:r>
              <a:rPr lang="nl-NL" dirty="0" smtClean="0"/>
              <a:t>Gebruik</a:t>
            </a:r>
            <a:r>
              <a:rPr lang="nl-NL" baseline="0" dirty="0" smtClean="0"/>
              <a:t> het document 3-2-1-ticket of neem de vragen over in een quiz-format, </a:t>
            </a:r>
            <a:r>
              <a:rPr lang="nl-NL" baseline="0" dirty="0" err="1" smtClean="0"/>
              <a:t>mentimeter</a:t>
            </a:r>
            <a:r>
              <a:rPr lang="nl-NL" baseline="0" dirty="0" smtClean="0"/>
              <a:t>, whiteboard o.i.d.</a:t>
            </a:r>
          </a:p>
          <a:p>
            <a:endParaRPr lang="nl-NL" dirty="0" smtClean="0"/>
          </a:p>
          <a:p>
            <a:r>
              <a:rPr lang="nl-NL" dirty="0" smtClean="0"/>
              <a:t>Klassikaal:</a:t>
            </a:r>
            <a:r>
              <a:rPr lang="nl-NL" baseline="0" dirty="0" smtClean="0"/>
              <a:t> </a:t>
            </a:r>
            <a:r>
              <a:rPr lang="nl-NL" dirty="0" smtClean="0"/>
              <a:t>Laat studenten het 3–2–1-ticket individueel invullen en</a:t>
            </a:r>
            <a:r>
              <a:rPr lang="nl-NL" baseline="0" dirty="0" smtClean="0"/>
              <a:t> vraag daarna een aantal studenten of ze willen toelichten wat ze hebben opgeschreven. Zo herhaal je de leerpunten en inventariseer je de vragen. </a:t>
            </a:r>
          </a:p>
          <a:p>
            <a:endParaRPr lang="nl-NL" baseline="0" dirty="0" smtClean="0"/>
          </a:p>
          <a:p>
            <a:r>
              <a:rPr lang="nl-NL" baseline="0" dirty="0" smtClean="0"/>
              <a:t>Laat de tickets inleveren via een geschikt medium en kom eventueel een volgende les terug op de vragen. </a:t>
            </a:r>
          </a:p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5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5 minuten</a:t>
            </a:r>
            <a:r>
              <a:rPr lang="nl-NL" baseline="0" dirty="0" smtClean="0"/>
              <a:t> </a:t>
            </a:r>
          </a:p>
          <a:p>
            <a:r>
              <a:rPr lang="nl-NL" dirty="0" smtClean="0"/>
              <a:t>Bespreek de vragen met de hele klas. Geef beurten en laat studenten op elkaar reageren.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105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5 minuten</a:t>
            </a:r>
          </a:p>
          <a:p>
            <a:r>
              <a:rPr lang="nl-NL" dirty="0" smtClean="0"/>
              <a:t>Laat studenten om de beurt een woord opnoemen en schrijf deze op het digitale whiteboard. Orden de woorden naar thema. Vraag regelmatig naar de betekenis.</a:t>
            </a:r>
          </a:p>
          <a:p>
            <a:endParaRPr lang="nl-NL" dirty="0" smtClean="0"/>
          </a:p>
          <a:p>
            <a:r>
              <a:rPr lang="nl-NL" dirty="0" smtClean="0"/>
              <a:t>De volgende woorden komen voor in de video en de leestekst: 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toets, examen, thuistentamen, openboektentamen, essay, meerkeuze, spieken, voorzeggen, afkijken, toezicht, surveilleren, identificeren, </a:t>
            </a:r>
            <a:r>
              <a:rPr lang="nl-N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fraude, </a:t>
            </a:r>
            <a:r>
              <a:rPr lang="nl-N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fraude-gevoelig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diefstal, plagiaat, studievoortgang, studievertraging, verdacht, fraude plegen, vals spelen. Aan deze woorden kun je meer aandacht besteden of zelf toevoegen.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975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1 minuut </a:t>
            </a:r>
          </a:p>
          <a:p>
            <a:r>
              <a:rPr lang="nl-NL" dirty="0" smtClean="0"/>
              <a:t>Geef</a:t>
            </a:r>
            <a:r>
              <a:rPr lang="nl-NL" baseline="0" dirty="0" smtClean="0"/>
              <a:t> d</a:t>
            </a:r>
            <a:r>
              <a:rPr lang="nl-NL" dirty="0" smtClean="0"/>
              <a:t>oel</a:t>
            </a:r>
            <a:r>
              <a:rPr lang="nl-NL" baseline="0" dirty="0" smtClean="0"/>
              <a:t> en activiteiten van deze les aan. 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93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Vervolg uitleg doel</a:t>
            </a:r>
            <a:r>
              <a:rPr lang="nl-NL" baseline="0" dirty="0" smtClean="0"/>
              <a:t> en activiteiten van deze les.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33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3 minuten instructie:</a:t>
            </a:r>
          </a:p>
          <a:p>
            <a:r>
              <a:rPr lang="nl-NL" dirty="0" smtClean="0"/>
              <a:t>Leg uit dat ze 20 minuten krijgen voor Opdracht 1 en 2 en weer 20 minuten</a:t>
            </a:r>
            <a:r>
              <a:rPr lang="nl-NL" baseline="0" dirty="0" smtClean="0"/>
              <a:t> voor opdracht 3 en 4</a:t>
            </a:r>
            <a:endParaRPr lang="nl-NL" dirty="0" smtClean="0"/>
          </a:p>
          <a:p>
            <a:r>
              <a:rPr lang="nl-NL" dirty="0" smtClean="0"/>
              <a:t>Licht de opdrachten die studenten zelf of in groepjes moeten gaan maken. </a:t>
            </a:r>
          </a:p>
          <a:p>
            <a:r>
              <a:rPr lang="nl-NL" dirty="0" smtClean="0"/>
              <a:t>Geef</a:t>
            </a:r>
            <a:r>
              <a:rPr lang="nl-NL" baseline="0" dirty="0" smtClean="0"/>
              <a:t> de instructie voor opdracht 1 en 2 in een keer en bepaal zelf of je de instructie voor opdracht 3 en 4 nu ook meteen doet. </a:t>
            </a:r>
          </a:p>
          <a:p>
            <a:r>
              <a:rPr lang="nl-NL" dirty="0" smtClean="0"/>
              <a:t>Spreek af hoe en wanneer ze hun uitwerkingen per opdracht insturen en noem een duidelijk terugkeertijd. </a:t>
            </a:r>
          </a:p>
          <a:p>
            <a:r>
              <a:rPr lang="nl-NL" baseline="0" dirty="0" smtClean="0"/>
              <a:t>Bespreek hoe ze kunnen samenwerken via een deelsessie of een ander sociaal medium.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064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nl-NL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5 minuten instructie</a:t>
            </a:r>
            <a:r>
              <a:rPr lang="nl-NL" baseline="0" dirty="0" smtClean="0"/>
              <a:t> opdracht, inclusief volgende dia met criteria.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aseline="0" dirty="0" smtClean="0"/>
              <a:t>Bepaal zelf of je de instructie voor opdracht 3 en 4 apart geeft of tegelijk met de uitleg van opdracht 1 en 2 geeft.</a:t>
            </a:r>
          </a:p>
          <a:p>
            <a:endParaRPr lang="nl-NL" baseline="0" dirty="0" smtClean="0"/>
          </a:p>
          <a:p>
            <a:r>
              <a:rPr lang="nl-NL" dirty="0" smtClean="0"/>
              <a:t>Geef aan </a:t>
            </a:r>
            <a:r>
              <a:rPr lang="nl-NL" baseline="0" dirty="0" smtClean="0"/>
              <a:t>wanneer ze de brief of mail moeten inleveren. 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2433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aseline="0" dirty="0" smtClean="0"/>
              <a:t>Bespreek de eisen die aan de brief of mail gesteld worden.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aseline="0" dirty="0" smtClean="0"/>
              <a:t>Leg de focus op de opbouw van de brief: inleiding met mening – argumenten – overtuigend slot. Bepaal zelf of je ook op taalverzorging wilt gaan letten.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b="0" baseline="0" dirty="0" smtClean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="0" baseline="0" dirty="0" smtClean="0"/>
              <a:t>Terwijl de studenten zelfstandig werken bereid je de woordenschatwerkvorm voor (zie volgende dia). Beantwoord eventuele vragen tussendoor per chat.</a:t>
            </a:r>
            <a:endParaRPr lang="nl-NL" b="0" dirty="0" smtClean="0"/>
          </a:p>
          <a:p>
            <a:endParaRPr lang="nl-NL" b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898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0" y="2130425"/>
            <a:ext cx="7956000" cy="1470025"/>
          </a:xfrm>
        </p:spPr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4AF4F1C-F3E5-1940-B712-A8B09BB15451}" type="datetime1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1080000"/>
            <a:ext cx="7956000" cy="1080000"/>
          </a:xfrm>
        </p:spPr>
        <p:txBody>
          <a:bodyPr/>
          <a:lstStyle/>
          <a:p>
            <a:r>
              <a:rPr lang="nl-NL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00" y="2268000"/>
            <a:ext cx="7956000" cy="3708000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B344-0E22-3641-A803-9A1CDA92017B}" type="datetime1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000" y="1152000"/>
            <a:ext cx="2057400" cy="4824000"/>
          </a:xfrm>
        </p:spPr>
        <p:txBody>
          <a:bodyPr vert="eaVert"/>
          <a:lstStyle/>
          <a:p>
            <a:r>
              <a:rPr lang="nl-NL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00" y="1152001"/>
            <a:ext cx="5937000" cy="4824000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78B84-56BD-874D-85BC-8FB2A6162076}" type="datetime1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DA1C71B-EACC-5248-9AEE-A910D103CD85}" type="datetime1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4406900"/>
            <a:ext cx="795471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2906713"/>
            <a:ext cx="79560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E0B4A1C-4757-824C-A0D9-A6961ECAB173}" type="datetime1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00" y="2160000"/>
            <a:ext cx="3906000" cy="38519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0000" y="2160000"/>
            <a:ext cx="3906000" cy="38519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09101C2-E65D-BC4B-B4D2-B7F80E2913D6}" type="datetime1">
              <a:rPr lang="en-US" smtClean="0"/>
              <a:pPr/>
              <a:t>5/17/2020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1452875"/>
            <a:ext cx="7956000" cy="1080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1080000"/>
            <a:ext cx="3923999" cy="372875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000" y="2532876"/>
            <a:ext cx="3923999" cy="347912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080000"/>
            <a:ext cx="3923999" cy="372875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1" y="2532876"/>
            <a:ext cx="3923999" cy="347912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DFBEC37-7303-414D-B9AE-552772DE8349}" type="datetime1">
              <a:rPr lang="en-US" smtClean="0"/>
              <a:pPr/>
              <a:t>5/17/2020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41F86-9548-9547-88E8-4683D330DE02}" type="datetime1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C0FE-5339-734C-90BD-15B787200CF7}" type="datetime1">
              <a:rPr lang="en-US" smtClean="0"/>
              <a:pPr/>
              <a:t>5/17/2020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1080000"/>
            <a:ext cx="2925513" cy="1041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0" y="1080000"/>
            <a:ext cx="4896000" cy="49319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000" y="2121175"/>
            <a:ext cx="2925513" cy="38908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11EC-71D3-144D-8F36-4383F2898428}" type="datetime1">
              <a:rPr lang="en-US" smtClean="0"/>
              <a:pPr/>
              <a:t>5/17/2020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4800600"/>
            <a:ext cx="79560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0000" y="1260000"/>
            <a:ext cx="7956000" cy="3540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000" y="5367338"/>
            <a:ext cx="7956000" cy="6446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31020-0398-344D-AE33-EE90815EC7A5}" type="datetime1">
              <a:rPr lang="en-US" smtClean="0"/>
              <a:pPr/>
              <a:t>5/17/2020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_02_home-header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" y="-63562"/>
            <a:ext cx="9144000" cy="1071562"/>
          </a:xfrm>
          <a:prstGeom prst="rect">
            <a:avLst/>
          </a:prstGeom>
        </p:spPr>
      </p:pic>
      <p:pic>
        <p:nvPicPr>
          <p:cNvPr id="8" name="Picture 7" descr="pp_02_volg-footer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6072189"/>
            <a:ext cx="9143994" cy="78581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00" y="1080000"/>
            <a:ext cx="7956000" cy="1080000"/>
          </a:xfrm>
          <a:prstGeom prst="rect">
            <a:avLst/>
          </a:prstGeom>
        </p:spPr>
        <p:txBody>
          <a:bodyPr vert="horz" lIns="0" tIns="0" rIns="91440" bIns="0" rtlCol="0" anchor="ctr">
            <a:normAutofit/>
          </a:bodyPr>
          <a:lstStyle/>
          <a:p>
            <a:r>
              <a:rPr lang="nl-NL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2304000"/>
            <a:ext cx="7956000" cy="370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011999"/>
            <a:ext cx="540000" cy="396001"/>
          </a:xfrm>
          <a:prstGeom prst="rect">
            <a:avLst/>
          </a:prstGeom>
        </p:spPr>
        <p:txBody>
          <a:bodyPr vert="horz" lIns="0" tIns="0" rIns="91440" bIns="0" rtlCol="0" anchor="b"/>
          <a:lstStyle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000" y="648000"/>
            <a:ext cx="72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141B0B2-0CED-7D42-AB7A-5CA1AC4C5F14}" type="datetime1">
              <a:rPr lang="en-US" smtClean="0"/>
              <a:pPr/>
              <a:t>5/17/2020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 cap="small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Online lees-, luister- en schrijfles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>
                <a:solidFill>
                  <a:schemeClr val="accent1"/>
                </a:solidFill>
              </a:rPr>
              <a:t>Software tegen online spieken</a:t>
            </a:r>
            <a:endParaRPr lang="nl-NL" dirty="0">
              <a:solidFill>
                <a:schemeClr val="accent1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70112" y="3068046"/>
            <a:ext cx="4295775" cy="25336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Woordenschat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nl-NL" dirty="0" smtClean="0"/>
          </a:p>
          <a:p>
            <a:r>
              <a:rPr lang="nl-NL" dirty="0" smtClean="0"/>
              <a:t>Luister naar de woordbetekenis.</a:t>
            </a:r>
          </a:p>
          <a:p>
            <a:endParaRPr lang="nl-NL" dirty="0"/>
          </a:p>
          <a:p>
            <a:r>
              <a:rPr lang="nl-NL" dirty="0" smtClean="0"/>
              <a:t>Raad het woord.</a:t>
            </a:r>
          </a:p>
          <a:p>
            <a:endParaRPr lang="nl-NL" dirty="0"/>
          </a:p>
          <a:p>
            <a:r>
              <a:rPr lang="nl-NL" dirty="0" smtClean="0"/>
              <a:t>Typ zo snel mogelijk in de chat je antwoord.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5226" y="3732779"/>
            <a:ext cx="2005392" cy="2279221"/>
          </a:xfrm>
          <a:prstGeom prst="rect">
            <a:avLst/>
          </a:prstGeom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521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Nabespreken opdrachten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Waarom is dit de beste?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Opdracht 3 Brief </a:t>
            </a:r>
            <a:r>
              <a:rPr lang="nl-NL" dirty="0"/>
              <a:t>namens de school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Opdracht 4 Mail </a:t>
            </a:r>
            <a:r>
              <a:rPr lang="nl-NL" dirty="0"/>
              <a:t>tegen </a:t>
            </a:r>
            <a:r>
              <a:rPr lang="nl-NL" dirty="0" smtClean="0"/>
              <a:t>anti-spieksoftware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349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nl-NL" dirty="0"/>
              <a:t>Afronding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Stem!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Ben je voor </a:t>
            </a:r>
            <a:r>
              <a:rPr lang="nl-NL" dirty="0"/>
              <a:t>of tegen </a:t>
            </a:r>
            <a:r>
              <a:rPr lang="nl-NL" dirty="0" smtClean="0"/>
              <a:t>anti-spieksoftware?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Voor: duimpje omhoog</a:t>
            </a:r>
          </a:p>
          <a:p>
            <a:pPr marL="0" indent="0">
              <a:buNone/>
            </a:pPr>
            <a:r>
              <a:rPr lang="nl-NL" dirty="0" smtClean="0"/>
              <a:t>Tegen: wit papier voor de camera 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4897" y="4010459"/>
            <a:ext cx="1400370" cy="168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019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06254" y="352636"/>
            <a:ext cx="7956000" cy="1080000"/>
          </a:xfrm>
        </p:spPr>
        <p:txBody>
          <a:bodyPr/>
          <a:lstStyle/>
          <a:p>
            <a:r>
              <a:rPr lang="nl-NL" dirty="0" smtClean="0"/>
              <a:t>Terugkijken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0" name="Tijdelijke aanduiding voor inhoud 9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7492" t="30631" r="52649" b="18092"/>
          <a:stretch/>
        </p:blipFill>
        <p:spPr>
          <a:xfrm>
            <a:off x="2837993" y="1156235"/>
            <a:ext cx="3510852" cy="5099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809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weet je over online toetsen en examineren?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nl-NL" dirty="0" smtClean="0"/>
          </a:p>
          <a:p>
            <a:pPr lvl="0"/>
            <a:r>
              <a:rPr lang="nl-NL" dirty="0"/>
              <a:t>Welke manieren zijn er om online een toets of examen af te nemen? Wat is het verschil met een toets maken op school?</a:t>
            </a:r>
          </a:p>
          <a:p>
            <a:pPr lvl="0"/>
            <a:r>
              <a:rPr lang="nl-NL" dirty="0"/>
              <a:t>Op welke manieren kan je spieken tijdens een </a:t>
            </a:r>
            <a:r>
              <a:rPr lang="nl-NL" dirty="0" smtClean="0"/>
              <a:t>online proefwerk </a:t>
            </a:r>
            <a:r>
              <a:rPr lang="nl-NL" dirty="0"/>
              <a:t>of examen?</a:t>
            </a:r>
          </a:p>
          <a:p>
            <a:pPr lvl="0"/>
            <a:r>
              <a:rPr lang="nl-NL" dirty="0"/>
              <a:t>Hoe kan een school online controleren of iemand spiekt?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935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Welke woorden horen bij dit onderwerp?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Bedenk welke woorden horen bij online toetsen en examineren en bij spieken en andere vormen van fraude tijdens toetsen en examens.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2935" y="4407588"/>
            <a:ext cx="2630129" cy="180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039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 van de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 smtClean="0"/>
              <a:t>Na deze les kun je:</a:t>
            </a:r>
          </a:p>
          <a:p>
            <a:r>
              <a:rPr lang="nl-NL" dirty="0" smtClean="0"/>
              <a:t>Je mening uiten over anti-spieksoftware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Je gaat zelf:</a:t>
            </a:r>
          </a:p>
          <a:p>
            <a:r>
              <a:rPr lang="nl-NL" dirty="0"/>
              <a:t>e</a:t>
            </a:r>
            <a:r>
              <a:rPr lang="nl-NL" dirty="0" smtClean="0"/>
              <a:t>en video bekijken</a:t>
            </a:r>
          </a:p>
          <a:p>
            <a:r>
              <a:rPr lang="nl-NL" dirty="0"/>
              <a:t>a</a:t>
            </a:r>
            <a:r>
              <a:rPr lang="nl-NL" dirty="0" smtClean="0"/>
              <a:t>rgumenten voor en tegen verzamelen</a:t>
            </a:r>
          </a:p>
          <a:p>
            <a:r>
              <a:rPr lang="nl-NL" dirty="0"/>
              <a:t>e</a:t>
            </a:r>
            <a:r>
              <a:rPr lang="nl-NL" dirty="0" smtClean="0"/>
              <a:t>en woordenlijst en een quiz maken</a:t>
            </a:r>
          </a:p>
          <a:p>
            <a:r>
              <a:rPr lang="nl-NL" dirty="0"/>
              <a:t>e</a:t>
            </a:r>
            <a:r>
              <a:rPr lang="nl-NL" dirty="0" smtClean="0"/>
              <a:t>en brief of mail schrijven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76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Afronding van de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We gaan samen: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d</a:t>
            </a:r>
            <a:r>
              <a:rPr lang="nl-NL" dirty="0" smtClean="0"/>
              <a:t>e mening en argumenten in de beste brief of e-mail bekijken</a:t>
            </a:r>
          </a:p>
          <a:p>
            <a:r>
              <a:rPr lang="nl-NL" dirty="0"/>
              <a:t>s</a:t>
            </a:r>
            <a:r>
              <a:rPr lang="nl-NL" dirty="0" smtClean="0"/>
              <a:t>temmen voor of tegen anti-spieksoftware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59"/>
          <a:stretch/>
        </p:blipFill>
        <p:spPr>
          <a:xfrm>
            <a:off x="2488516" y="5295463"/>
            <a:ext cx="818921" cy="1112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056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Bekijk de video ‘Hoe </a:t>
            </a:r>
            <a:r>
              <a:rPr lang="nl-NL" dirty="0"/>
              <a:t>opleidingen meekijken in jouw slaapkamer</a:t>
            </a:r>
            <a:r>
              <a:rPr lang="nl-NL" dirty="0" smtClean="0"/>
              <a:t>’.</a:t>
            </a:r>
          </a:p>
          <a:p>
            <a:r>
              <a:rPr lang="nl-NL" dirty="0" smtClean="0"/>
              <a:t>Geef aan welke argumenten je hoort voor- en tegen anti-spieksoftware. Vul de tabel in.</a:t>
            </a:r>
            <a:endParaRPr lang="nl-NL" dirty="0"/>
          </a:p>
          <a:p>
            <a:r>
              <a:rPr lang="nl-NL" dirty="0" smtClean="0"/>
              <a:t>Lever </a:t>
            </a:r>
            <a:r>
              <a:rPr lang="nl-NL" dirty="0"/>
              <a:t>de lijst met argumenten </a:t>
            </a:r>
            <a:r>
              <a:rPr lang="nl-NL" dirty="0" smtClean="0"/>
              <a:t>voor </a:t>
            </a:r>
            <a:r>
              <a:rPr lang="nl-NL" dirty="0"/>
              <a:t>en tegen in bij de docent. </a:t>
            </a:r>
            <a:r>
              <a:rPr lang="nl-NL" dirty="0" smtClean="0"/>
              <a:t>Vergeet je naam niet!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42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Opdracht </a:t>
            </a:r>
            <a:r>
              <a:rPr lang="nl-NL" dirty="0" smtClean="0"/>
              <a:t>2.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l-NL" dirty="0" smtClean="0"/>
              <a:t>Schrijf de betekenissen op van de woorden in de woordenlijst.</a:t>
            </a:r>
          </a:p>
          <a:p>
            <a:pPr lvl="0"/>
            <a:r>
              <a:rPr lang="nl-NL" dirty="0" smtClean="0"/>
              <a:t>Bedenk zelf een goede omschrijving of zoek de betekenis op.</a:t>
            </a:r>
          </a:p>
          <a:p>
            <a:pPr lvl="0"/>
            <a:r>
              <a:rPr lang="nl-NL" dirty="0" smtClean="0"/>
              <a:t>Lever de lijst in bij de docent. Vergeet je naam niet!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74706">
            <a:off x="836083" y="497195"/>
            <a:ext cx="1219683" cy="1437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052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7822" y="797898"/>
            <a:ext cx="7956000" cy="1080000"/>
          </a:xfrm>
        </p:spPr>
        <p:txBody>
          <a:bodyPr/>
          <a:lstStyle/>
          <a:p>
            <a:r>
              <a:rPr lang="nl-NL" dirty="0" smtClean="0"/>
              <a:t>Opdracht 3 en 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7822" y="1925081"/>
            <a:ext cx="7956000" cy="4701234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Lees </a:t>
            </a:r>
            <a:r>
              <a:rPr lang="nl-NL" dirty="0"/>
              <a:t>de tekst </a:t>
            </a:r>
            <a:r>
              <a:rPr lang="nl-NL" dirty="0" smtClean="0"/>
              <a:t>‘Software tegen spieken’.</a:t>
            </a:r>
          </a:p>
          <a:p>
            <a:r>
              <a:rPr lang="nl-NL" dirty="0" smtClean="0"/>
              <a:t>Voer een </a:t>
            </a:r>
            <a:r>
              <a:rPr lang="nl-NL" dirty="0"/>
              <a:t>van de volgende </a:t>
            </a:r>
            <a:r>
              <a:rPr lang="nl-NL" dirty="0" smtClean="0"/>
              <a:t>opdrachten uit: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	3) Schrijf (samen) een </a:t>
            </a:r>
            <a:r>
              <a:rPr lang="nl-NL" dirty="0"/>
              <a:t>brief </a:t>
            </a:r>
            <a:r>
              <a:rPr lang="nl-NL" dirty="0" smtClean="0"/>
              <a:t>namens de 	school over </a:t>
            </a:r>
            <a:r>
              <a:rPr lang="nl-NL" dirty="0"/>
              <a:t>het belang van </a:t>
            </a:r>
            <a:r>
              <a:rPr lang="nl-NL" dirty="0" smtClean="0"/>
              <a:t>anti-	spieksoftware aan studenten. 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	4) Schrijf (samen) een </a:t>
            </a:r>
            <a:r>
              <a:rPr lang="nl-NL" dirty="0"/>
              <a:t>mail </a:t>
            </a:r>
            <a:r>
              <a:rPr lang="nl-NL" dirty="0" smtClean="0"/>
              <a:t>namens de 	studenten met argumenten tegen anti-	spieksoftware aan de school.</a:t>
            </a:r>
          </a:p>
          <a:p>
            <a:r>
              <a:rPr lang="nl-NL" dirty="0"/>
              <a:t>Lever de brief of mail in bij de docent.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984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Criteria brief en e-mail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/>
              <a:t>Maximaal 150 woorden! </a:t>
            </a:r>
          </a:p>
          <a:p>
            <a:r>
              <a:rPr lang="nl-NL" dirty="0" smtClean="0"/>
              <a:t>Overtuigend </a:t>
            </a:r>
            <a:r>
              <a:rPr lang="nl-NL" dirty="0"/>
              <a:t>en informatief</a:t>
            </a:r>
          </a:p>
          <a:p>
            <a:r>
              <a:rPr lang="nl-NL" dirty="0" smtClean="0"/>
              <a:t>Duidelijke opbouw:</a:t>
            </a:r>
          </a:p>
          <a:p>
            <a:pPr lvl="1"/>
            <a:r>
              <a:rPr lang="nl-NL" dirty="0" smtClean="0"/>
              <a:t>Inleiding met mening</a:t>
            </a:r>
          </a:p>
          <a:p>
            <a:pPr lvl="1"/>
            <a:r>
              <a:rPr lang="nl-NL" dirty="0" smtClean="0"/>
              <a:t>Argumenten</a:t>
            </a:r>
          </a:p>
          <a:p>
            <a:pPr lvl="1"/>
            <a:r>
              <a:rPr lang="nl-NL" dirty="0" smtClean="0"/>
              <a:t>Overtuigend slot</a:t>
            </a:r>
          </a:p>
          <a:p>
            <a:r>
              <a:rPr lang="nl-NL" dirty="0" smtClean="0"/>
              <a:t>Beleefd van toon</a:t>
            </a:r>
          </a:p>
          <a:p>
            <a:r>
              <a:rPr lang="nl-NL" dirty="0" smtClean="0"/>
              <a:t>Goed gekozen woorden </a:t>
            </a:r>
          </a:p>
          <a:p>
            <a:r>
              <a:rPr lang="nl-NL" dirty="0" smtClean="0"/>
              <a:t>Goed geformuleerde zinnen</a:t>
            </a:r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3001" y="3047551"/>
            <a:ext cx="3180206" cy="1996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356706"/>
      </p:ext>
    </p:extLst>
  </p:cSld>
  <p:clrMapOvr>
    <a:masterClrMapping/>
  </p:clrMapOvr>
</p:sld>
</file>

<file path=ppt/theme/theme1.xml><?xml version="1.0" encoding="utf-8"?>
<a:theme xmlns:a="http://schemas.openxmlformats.org/drawingml/2006/main" name="ITTA-volg">
  <a:themeElements>
    <a:clrScheme name="ITTA">
      <a:dk1>
        <a:srgbClr val="00287A"/>
      </a:dk1>
      <a:lt1>
        <a:srgbClr val="FFFFFF"/>
      </a:lt1>
      <a:dk2>
        <a:srgbClr val="000000"/>
      </a:dk2>
      <a:lt2>
        <a:srgbClr val="99A9C9"/>
      </a:lt2>
      <a:accent1>
        <a:srgbClr val="E87726"/>
      </a:accent1>
      <a:accent2>
        <a:srgbClr val="FFFFFF"/>
      </a:accent2>
      <a:accent3>
        <a:srgbClr val="99A9C9"/>
      </a:accent3>
      <a:accent4>
        <a:srgbClr val="0055FF"/>
      </a:accent4>
      <a:accent5>
        <a:srgbClr val="00287A"/>
      </a:accent5>
      <a:accent6>
        <a:srgbClr val="000000"/>
      </a:accent6>
      <a:hlink>
        <a:srgbClr val="E87726"/>
      </a:hlink>
      <a:folHlink>
        <a:srgbClr val="0055FF"/>
      </a:folHlink>
    </a:clrScheme>
    <a:fontScheme name="Office 2">
      <a:majorFont>
        <a:latin typeface="TheSansOffice LF"/>
        <a:ea typeface=""/>
        <a:cs typeface=""/>
        <a:font script="Jpan" typeface="Arial"/>
        <a:font script="Hang" typeface="Arial"/>
        <a:font script="Hans" typeface="Arial"/>
        <a:font script="Hant" typeface="Arial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heSansOffice LF"/>
        <a:ea typeface=""/>
        <a:cs typeface=""/>
        <a:font script="Jpan" typeface="Arial"/>
        <a:font script="Hang" typeface="Arial"/>
        <a:font script="Hans" typeface="Arial"/>
        <a:font script="Hant" typeface="Arial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ITTA-template</Template>
  <TotalTime>3908</TotalTime>
  <Words>1166</Words>
  <Application>Microsoft Office PowerPoint</Application>
  <PresentationFormat>Diavoorstelling (4:3)</PresentationFormat>
  <Paragraphs>156</Paragraphs>
  <Slides>13</Slides>
  <Notes>13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Calibri</vt:lpstr>
      <vt:lpstr>TheSansOffice LF</vt:lpstr>
      <vt:lpstr>ITTA-volg</vt:lpstr>
      <vt:lpstr> Online lees-, luister- en schrijfles  Software tegen online spieken</vt:lpstr>
      <vt:lpstr>Wat weet je over online toetsen en examineren?</vt:lpstr>
      <vt:lpstr>Welke woorden horen bij dit onderwerp?</vt:lpstr>
      <vt:lpstr>Doel van de les</vt:lpstr>
      <vt:lpstr>Afronding van de les</vt:lpstr>
      <vt:lpstr>Opdracht 1</vt:lpstr>
      <vt:lpstr>Opdracht 2.</vt:lpstr>
      <vt:lpstr>Opdracht 3 en 4</vt:lpstr>
      <vt:lpstr>Criteria brief en e-mail</vt:lpstr>
      <vt:lpstr>Woordenschat </vt:lpstr>
      <vt:lpstr>Nabespreken opdrachten </vt:lpstr>
      <vt:lpstr>Afronding</vt:lpstr>
      <vt:lpstr>Terugkijken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Halewijn</dc:creator>
  <cp:lastModifiedBy>Tiba Bolle</cp:lastModifiedBy>
  <cp:revision>297</cp:revision>
  <cp:lastPrinted>2013-12-10T10:20:47Z</cp:lastPrinted>
  <dcterms:created xsi:type="dcterms:W3CDTF">2013-03-28T11:54:07Z</dcterms:created>
  <dcterms:modified xsi:type="dcterms:W3CDTF">2020-05-17T15:30:22Z</dcterms:modified>
</cp:coreProperties>
</file>