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2" r:id="rId1"/>
  </p:sldMasterIdLst>
  <p:notesMasterIdLst>
    <p:notesMasterId r:id="rId15"/>
  </p:notesMasterIdLst>
  <p:handoutMasterIdLst>
    <p:handoutMasterId r:id="rId16"/>
  </p:handoutMasterIdLst>
  <p:sldIdLst>
    <p:sldId id="401" r:id="rId2"/>
    <p:sldId id="413" r:id="rId3"/>
    <p:sldId id="414" r:id="rId4"/>
    <p:sldId id="416" r:id="rId5"/>
    <p:sldId id="415" r:id="rId6"/>
    <p:sldId id="417" r:id="rId7"/>
    <p:sldId id="418" r:id="rId8"/>
    <p:sldId id="420" r:id="rId9"/>
    <p:sldId id="419" r:id="rId10"/>
    <p:sldId id="421" r:id="rId11"/>
    <p:sldId id="422" r:id="rId12"/>
    <p:sldId id="423" r:id="rId13"/>
    <p:sldId id="424" r:id="rId14"/>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Stijl, licht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Stijl, thema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037" autoAdjust="0"/>
    <p:restoredTop sz="85340" autoAdjust="0"/>
  </p:normalViewPr>
  <p:slideViewPr>
    <p:cSldViewPr snapToGrid="0" snapToObjects="1">
      <p:cViewPr varScale="1">
        <p:scale>
          <a:sx n="59" d="100"/>
          <a:sy n="59" d="100"/>
        </p:scale>
        <p:origin x="-78" y="-88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24" tIns="45712" rIns="91424" bIns="45712" rtlCol="0"/>
          <a:lstStyle>
            <a:lvl1pPr algn="l">
              <a:defRPr sz="1200"/>
            </a:lvl1pPr>
          </a:lstStyle>
          <a:p>
            <a:endParaRPr lang="en-US"/>
          </a:p>
        </p:txBody>
      </p:sp>
      <p:sp>
        <p:nvSpPr>
          <p:cNvPr id="3" name="Date Placeholder 2"/>
          <p:cNvSpPr>
            <a:spLocks noGrp="1"/>
          </p:cNvSpPr>
          <p:nvPr>
            <p:ph type="dt" sz="quarter" idx="1"/>
          </p:nvPr>
        </p:nvSpPr>
        <p:spPr>
          <a:xfrm>
            <a:off x="3850445" y="0"/>
            <a:ext cx="2945659" cy="496332"/>
          </a:xfrm>
          <a:prstGeom prst="rect">
            <a:avLst/>
          </a:prstGeom>
        </p:spPr>
        <p:txBody>
          <a:bodyPr vert="horz" lIns="91424" tIns="45712" rIns="91424" bIns="45712" rtlCol="0"/>
          <a:lstStyle>
            <a:lvl1pPr algn="r">
              <a:defRPr sz="1200"/>
            </a:lvl1pPr>
          </a:lstStyle>
          <a:p>
            <a:fld id="{F8B1AE99-C91F-5249-BB1C-D03C8EB69014}" type="datetime1">
              <a:rPr lang="en-US" smtClean="0"/>
              <a:pPr/>
              <a:t>5/14/2020</a:t>
            </a:fld>
            <a:endParaRPr lang="en-US"/>
          </a:p>
        </p:txBody>
      </p:sp>
      <p:sp>
        <p:nvSpPr>
          <p:cNvPr id="4" name="Footer Placeholder 3"/>
          <p:cNvSpPr>
            <a:spLocks noGrp="1"/>
          </p:cNvSpPr>
          <p:nvPr>
            <p:ph type="ftr" sz="quarter" idx="2"/>
          </p:nvPr>
        </p:nvSpPr>
        <p:spPr>
          <a:xfrm>
            <a:off x="2" y="9428583"/>
            <a:ext cx="2945659" cy="496332"/>
          </a:xfrm>
          <a:prstGeom prst="rect">
            <a:avLst/>
          </a:prstGeom>
        </p:spPr>
        <p:txBody>
          <a:bodyPr vert="horz" lIns="91424" tIns="45712" rIns="91424" bIns="45712" rtlCol="0" anchor="b"/>
          <a:lstStyle>
            <a:lvl1pPr algn="l">
              <a:defRPr sz="1200"/>
            </a:lvl1pPr>
          </a:lstStyle>
          <a:p>
            <a:endParaRPr lang="en-US"/>
          </a:p>
        </p:txBody>
      </p:sp>
      <p:sp>
        <p:nvSpPr>
          <p:cNvPr id="5" name="Slide Number Placeholder 4"/>
          <p:cNvSpPr>
            <a:spLocks noGrp="1"/>
          </p:cNvSpPr>
          <p:nvPr>
            <p:ph type="sldNum" sz="quarter" idx="3"/>
          </p:nvPr>
        </p:nvSpPr>
        <p:spPr>
          <a:xfrm>
            <a:off x="3850445" y="9428583"/>
            <a:ext cx="2945659" cy="496332"/>
          </a:xfrm>
          <a:prstGeom prst="rect">
            <a:avLst/>
          </a:prstGeom>
        </p:spPr>
        <p:txBody>
          <a:bodyPr vert="horz" lIns="91424" tIns="45712" rIns="91424" bIns="45712" rtlCol="0" anchor="b"/>
          <a:lstStyle>
            <a:lvl1pPr algn="r">
              <a:defRPr sz="1200"/>
            </a:lvl1pPr>
          </a:lstStyle>
          <a:p>
            <a:fld id="{378C8EB7-7865-DD4F-AB37-13FBCB74020E}" type="slidenum">
              <a:rPr lang="en-US" smtClean="0"/>
              <a:pPr/>
              <a:t>‹nr.›</a:t>
            </a:fld>
            <a:endParaRPr lang="en-US"/>
          </a:p>
        </p:txBody>
      </p:sp>
    </p:spTree>
    <p:extLst>
      <p:ext uri="{BB962C8B-B14F-4D97-AF65-F5344CB8AC3E}">
        <p14:creationId xmlns:p14="http://schemas.microsoft.com/office/powerpoint/2010/main" val="5911103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45659" cy="496332"/>
          </a:xfrm>
          <a:prstGeom prst="rect">
            <a:avLst/>
          </a:prstGeom>
        </p:spPr>
        <p:txBody>
          <a:bodyPr vert="horz" lIns="91424" tIns="45712" rIns="91424" bIns="45712" rtlCol="0"/>
          <a:lstStyle>
            <a:lvl1pPr algn="l">
              <a:defRPr sz="1200"/>
            </a:lvl1pPr>
          </a:lstStyle>
          <a:p>
            <a:endParaRPr lang="en-US"/>
          </a:p>
        </p:txBody>
      </p:sp>
      <p:sp>
        <p:nvSpPr>
          <p:cNvPr id="3" name="Date Placeholder 2"/>
          <p:cNvSpPr>
            <a:spLocks noGrp="1"/>
          </p:cNvSpPr>
          <p:nvPr>
            <p:ph type="dt" idx="1"/>
          </p:nvPr>
        </p:nvSpPr>
        <p:spPr>
          <a:xfrm>
            <a:off x="3850445" y="0"/>
            <a:ext cx="2945659" cy="496332"/>
          </a:xfrm>
          <a:prstGeom prst="rect">
            <a:avLst/>
          </a:prstGeom>
        </p:spPr>
        <p:txBody>
          <a:bodyPr vert="horz" lIns="91424" tIns="45712" rIns="91424" bIns="45712" rtlCol="0"/>
          <a:lstStyle>
            <a:lvl1pPr algn="r">
              <a:defRPr sz="1200"/>
            </a:lvl1pPr>
          </a:lstStyle>
          <a:p>
            <a:fld id="{0FD1BEAF-E342-5542-91EF-4D02EFA05904}" type="datetime1">
              <a:rPr lang="en-US" smtClean="0"/>
              <a:pPr/>
              <a:t>5/14/2020</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4" tIns="45712" rIns="91424" bIns="45712" rtlCol="0" anchor="ctr"/>
          <a:lstStyle/>
          <a:p>
            <a:endParaRPr lang="en-US"/>
          </a:p>
        </p:txBody>
      </p:sp>
      <p:sp>
        <p:nvSpPr>
          <p:cNvPr id="5" name="Notes Placeholder 4"/>
          <p:cNvSpPr>
            <a:spLocks noGrp="1"/>
          </p:cNvSpPr>
          <p:nvPr>
            <p:ph type="body" sz="quarter" idx="3"/>
          </p:nvPr>
        </p:nvSpPr>
        <p:spPr>
          <a:xfrm>
            <a:off x="679768" y="4715155"/>
            <a:ext cx="5438140" cy="4466987"/>
          </a:xfrm>
          <a:prstGeom prst="rect">
            <a:avLst/>
          </a:prstGeom>
        </p:spPr>
        <p:txBody>
          <a:bodyPr vert="horz" lIns="91424" tIns="45712" rIns="91424" bIns="45712" rtlCol="0">
            <a:normAutofit/>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6" name="Footer Placeholder 5"/>
          <p:cNvSpPr>
            <a:spLocks noGrp="1"/>
          </p:cNvSpPr>
          <p:nvPr>
            <p:ph type="ftr" sz="quarter" idx="4"/>
          </p:nvPr>
        </p:nvSpPr>
        <p:spPr>
          <a:xfrm>
            <a:off x="2" y="9428583"/>
            <a:ext cx="2945659" cy="496332"/>
          </a:xfrm>
          <a:prstGeom prst="rect">
            <a:avLst/>
          </a:prstGeom>
        </p:spPr>
        <p:txBody>
          <a:bodyPr vert="horz" lIns="91424" tIns="45712" rIns="91424" bIns="45712" rtlCol="0" anchor="b"/>
          <a:lstStyle>
            <a:lvl1pPr algn="l">
              <a:defRPr sz="1200"/>
            </a:lvl1pPr>
          </a:lstStyle>
          <a:p>
            <a:endParaRPr lang="en-US"/>
          </a:p>
        </p:txBody>
      </p:sp>
      <p:sp>
        <p:nvSpPr>
          <p:cNvPr id="7" name="Slide Number Placeholder 6"/>
          <p:cNvSpPr>
            <a:spLocks noGrp="1"/>
          </p:cNvSpPr>
          <p:nvPr>
            <p:ph type="sldNum" sz="quarter" idx="5"/>
          </p:nvPr>
        </p:nvSpPr>
        <p:spPr>
          <a:xfrm>
            <a:off x="3850445" y="9428583"/>
            <a:ext cx="2945659" cy="496332"/>
          </a:xfrm>
          <a:prstGeom prst="rect">
            <a:avLst/>
          </a:prstGeom>
        </p:spPr>
        <p:txBody>
          <a:bodyPr vert="horz" lIns="91424" tIns="45712" rIns="91424" bIns="45712" rtlCol="0" anchor="b"/>
          <a:lstStyle>
            <a:lvl1pPr algn="r">
              <a:defRPr sz="1200"/>
            </a:lvl1pPr>
          </a:lstStyle>
          <a:p>
            <a:fld id="{0D3885AE-503E-9447-A579-778F2231C203}" type="slidenum">
              <a:rPr lang="en-US" smtClean="0"/>
              <a:pPr/>
              <a:t>‹nr.›</a:t>
            </a:fld>
            <a:endParaRPr lang="en-US"/>
          </a:p>
        </p:txBody>
      </p:sp>
    </p:spTree>
    <p:extLst>
      <p:ext uri="{BB962C8B-B14F-4D97-AF65-F5344CB8AC3E}">
        <p14:creationId xmlns:p14="http://schemas.microsoft.com/office/powerpoint/2010/main" val="2775644110"/>
      </p:ext>
    </p:extLst>
  </p:cSld>
  <p:clrMap bg1="lt1" tx1="dk1" bg2="lt2" tx2="dk2" accent1="accent1" accent2="accent2" accent3="accent3" accent4="accent4" accent5="accent5" accent6="accent6" hlink="hlink" folHlink="folHlink"/>
  <p:hf hdr="0" ft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dirty="0" smtClean="0"/>
              <a:t>De les richt zich op het criterium “leesbaarheid” zoals dat in het Referentiekader wordt beschreven.</a:t>
            </a:r>
            <a:r>
              <a:rPr lang="nl-NL" baseline="0" dirty="0" smtClean="0"/>
              <a:t> Leesbaarheid is een van de criteria die bij het schrijfexamen wordt beoordeeld. </a:t>
            </a:r>
            <a:r>
              <a:rPr lang="nl-NL" dirty="0" smtClean="0"/>
              <a:t>Onder leesbaarheid wordt in het Referentiekader taal verstaan:</a:t>
            </a:r>
            <a:r>
              <a:rPr lang="nl-NL" baseline="0" dirty="0" smtClean="0"/>
              <a:t> de kenmerken van de lay-out die het lezen ondersteunen. Zoals het gebruik van briefconventies (zie 1F); witregels en waar nodig kopjes (2F en 3F). </a:t>
            </a:r>
            <a:endParaRPr lang="nl-NL" dirty="0" smtClean="0"/>
          </a:p>
          <a:p>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5/14/2020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1</a:t>
            </a:fld>
            <a:endParaRPr lang="en-US"/>
          </a:p>
        </p:txBody>
      </p:sp>
    </p:spTree>
    <p:extLst>
      <p:ext uri="{BB962C8B-B14F-4D97-AF65-F5344CB8AC3E}">
        <p14:creationId xmlns:p14="http://schemas.microsoft.com/office/powerpoint/2010/main" val="29399750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10-30</a:t>
            </a:r>
            <a:r>
              <a:rPr lang="nl-NL" baseline="0" dirty="0" smtClean="0"/>
              <a:t> minuten, afhankelijk van werkwijze.</a:t>
            </a:r>
          </a:p>
          <a:p>
            <a:r>
              <a:rPr lang="nl-NL" dirty="0" smtClean="0"/>
              <a:t>Deel de tekst in Word of ander tekstverwerkingsprogramma en laat de studenten de tekst in Word beter opmaken.</a:t>
            </a:r>
            <a:r>
              <a:rPr lang="nl-NL" baseline="0" dirty="0" smtClean="0"/>
              <a:t> Leg de focus op vormgeving, dus de punten van</a:t>
            </a:r>
            <a:r>
              <a:rPr lang="nl-NL" i="1" baseline="0" dirty="0" smtClean="0"/>
              <a:t> de checklist</a:t>
            </a:r>
            <a:r>
              <a:rPr lang="nl-NL" baseline="0" dirty="0" smtClean="0"/>
              <a:t>. Benadruk dat ze de punten van de checklist moeten afgaan en verbeteren. Als informatie ontbreekt, mogen ze die zelf bedenken. Bijvoorbeeld de naam van de geadresseerde of de woonplaats.</a:t>
            </a:r>
          </a:p>
          <a:p>
            <a:r>
              <a:rPr lang="nl-NL" baseline="0" dirty="0" smtClean="0"/>
              <a:t>Verwijs als dat handig is naar informatie of voorbeelden in de methode.</a:t>
            </a:r>
          </a:p>
          <a:p>
            <a:r>
              <a:rPr lang="nl-NL" baseline="0" dirty="0" smtClean="0"/>
              <a:t>Bepaal of studenten direct met elkaar mogen overleggen of pas overleggen na enige tijd zelfstandig werken.</a:t>
            </a:r>
          </a:p>
          <a:p>
            <a:r>
              <a:rPr lang="nl-NL" baseline="0" dirty="0" smtClean="0"/>
              <a:t>Bespreek klassikaal na, laat de uitwerking insturen en/of deel het antwoordblad.  </a:t>
            </a:r>
          </a:p>
          <a:p>
            <a:r>
              <a:rPr lang="nl-NL" baseline="0" dirty="0" smtClean="0"/>
              <a:t>Als er tijd is kunnen ze ook andere dingen verbeteren. Dit kan ook een huiswerkopdracht zijn. </a:t>
            </a:r>
          </a:p>
          <a:p>
            <a:r>
              <a:rPr lang="nl-NL" baseline="0" dirty="0" smtClean="0"/>
              <a:t>Je kunt ook als extra oefening hetzelfde laten doen met brief 2. </a:t>
            </a:r>
          </a:p>
          <a:p>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5/14/2020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12</a:t>
            </a:fld>
            <a:endParaRPr lang="en-US"/>
          </a:p>
        </p:txBody>
      </p:sp>
    </p:spTree>
    <p:extLst>
      <p:ext uri="{BB962C8B-B14F-4D97-AF65-F5344CB8AC3E}">
        <p14:creationId xmlns:p14="http://schemas.microsoft.com/office/powerpoint/2010/main" val="24172433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Klassikaal of zelfstandig – 5 minuten</a:t>
            </a:r>
          </a:p>
          <a:p>
            <a:r>
              <a:rPr lang="nl-NL" dirty="0" smtClean="0"/>
              <a:t>Gebruik</a:t>
            </a:r>
            <a:r>
              <a:rPr lang="nl-NL" baseline="0" dirty="0" smtClean="0"/>
              <a:t> het document 3-2-1-ticket of neem de vragen over in een quiz-format, </a:t>
            </a:r>
            <a:r>
              <a:rPr lang="nl-NL" baseline="0" dirty="0" err="1" smtClean="0"/>
              <a:t>mentimeter</a:t>
            </a:r>
            <a:r>
              <a:rPr lang="nl-NL" baseline="0" dirty="0" smtClean="0"/>
              <a:t>, whiteboard o.i.d.</a:t>
            </a:r>
            <a:endParaRPr lang="nl-NL" dirty="0" smtClean="0"/>
          </a:p>
          <a:p>
            <a:r>
              <a:rPr lang="nl-NL" dirty="0" smtClean="0"/>
              <a:t>Klassikaal:</a:t>
            </a:r>
            <a:r>
              <a:rPr lang="nl-NL" baseline="0" dirty="0" smtClean="0"/>
              <a:t> </a:t>
            </a:r>
            <a:r>
              <a:rPr lang="nl-NL" dirty="0" smtClean="0"/>
              <a:t>Laat studenten het 3–2–1-ticket individueel invullen en</a:t>
            </a:r>
            <a:r>
              <a:rPr lang="nl-NL" baseline="0" dirty="0" smtClean="0"/>
              <a:t> vraag daarna een aantal studenten of ze willen toelichten wat ze hebben opgeschreven. Zo herhaal je de leerpunten en inventariseer je de vragen. </a:t>
            </a:r>
          </a:p>
          <a:p>
            <a:r>
              <a:rPr lang="nl-NL" baseline="0" dirty="0" smtClean="0"/>
              <a:t>Laat de tickets inleveren via een geschikt medium en kom in een volgende les terug op de uitkomsten. </a:t>
            </a:r>
          </a:p>
          <a:p>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5/14/2020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13</a:t>
            </a:fld>
            <a:endParaRPr lang="en-US"/>
          </a:p>
        </p:txBody>
      </p:sp>
    </p:spTree>
    <p:extLst>
      <p:ext uri="{BB962C8B-B14F-4D97-AF65-F5344CB8AC3E}">
        <p14:creationId xmlns:p14="http://schemas.microsoft.com/office/powerpoint/2010/main" val="404065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5 minuten</a:t>
            </a:r>
            <a:r>
              <a:rPr lang="nl-NL" baseline="0" dirty="0" smtClean="0"/>
              <a:t> – k</a:t>
            </a:r>
            <a:r>
              <a:rPr lang="nl-NL" dirty="0" smtClean="0"/>
              <a:t>lassikaal - Voorkennis. </a:t>
            </a:r>
          </a:p>
          <a:p>
            <a:r>
              <a:rPr lang="nl-NL" dirty="0" smtClean="0"/>
              <a:t>Korte introductie van het onderwerp,</a:t>
            </a:r>
            <a:r>
              <a:rPr lang="nl-NL" baseline="0" dirty="0" smtClean="0"/>
              <a:t> voorkennis inschatten en ophalen.</a:t>
            </a:r>
          </a:p>
          <a:p>
            <a:r>
              <a:rPr lang="nl-NL" baseline="0" dirty="0" smtClean="0"/>
              <a:t>Laat reageren, bijvoorbeeld: De brief moet er netjes uitzien. Wat is netjes? Niet alles bij elkaar. Het moet netjes geschreven of getypt zijn. Geen fouten maken, Je adres moet er op staan. Ga verder nog niet in op de briefconventies, dat komt later.</a:t>
            </a:r>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5/14/2020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2</a:t>
            </a:fld>
            <a:endParaRPr lang="en-US"/>
          </a:p>
        </p:txBody>
      </p:sp>
    </p:spTree>
    <p:extLst>
      <p:ext uri="{BB962C8B-B14F-4D97-AF65-F5344CB8AC3E}">
        <p14:creationId xmlns:p14="http://schemas.microsoft.com/office/powerpoint/2010/main" val="818105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1 minuut – klassikaal</a:t>
            </a:r>
            <a:r>
              <a:rPr lang="nl-NL" baseline="0" dirty="0" smtClean="0"/>
              <a:t> - Doel</a:t>
            </a:r>
            <a:endParaRPr lang="nl-NL" dirty="0" smtClean="0"/>
          </a:p>
          <a:p>
            <a:r>
              <a:rPr lang="nl-NL" dirty="0" smtClean="0"/>
              <a:t>Doel</a:t>
            </a:r>
            <a:r>
              <a:rPr lang="nl-NL" baseline="0" dirty="0" smtClean="0"/>
              <a:t> en activiteiten van deze les aangeven. </a:t>
            </a:r>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5/14/2020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3</a:t>
            </a:fld>
            <a:endParaRPr lang="en-US"/>
          </a:p>
        </p:txBody>
      </p:sp>
    </p:spTree>
    <p:extLst>
      <p:ext uri="{BB962C8B-B14F-4D97-AF65-F5344CB8AC3E}">
        <p14:creationId xmlns:p14="http://schemas.microsoft.com/office/powerpoint/2010/main" val="925393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nl-NL" dirty="0" smtClean="0"/>
              <a:t>Klassikaal - 5 minuten – Opwarmer.</a:t>
            </a:r>
          </a:p>
          <a:p>
            <a:pPr marL="0" marR="0" lvl="0" indent="0" algn="l" defTabSz="457200" rtl="0" eaLnBrk="1" fontAlgn="auto" latinLnBrk="0" hangingPunct="1">
              <a:lnSpc>
                <a:spcPct val="100000"/>
              </a:lnSpc>
              <a:spcBef>
                <a:spcPts val="0"/>
              </a:spcBef>
              <a:spcAft>
                <a:spcPts val="0"/>
              </a:spcAft>
              <a:buClrTx/>
              <a:buSzTx/>
              <a:buFontTx/>
              <a:buNone/>
              <a:tabLst/>
              <a:defRPr/>
            </a:pPr>
            <a:r>
              <a:rPr lang="nl-NL" dirty="0" smtClean="0"/>
              <a:t>Toon de</a:t>
            </a:r>
            <a:r>
              <a:rPr lang="nl-NL" baseline="0" dirty="0" smtClean="0"/>
              <a:t> opdracht en daarna beide brieven (volgende dia’s). Het gaat om de leesbaarheid, dus lay-out / vormgeving van de brieven. De brieven hoeven dus niet echt gelezen te worden, geef niet zo veel tijd.</a:t>
            </a:r>
          </a:p>
          <a:p>
            <a:pPr marL="0" marR="0" lvl="0" indent="0" algn="l" defTabSz="457200" rtl="0" eaLnBrk="1" fontAlgn="auto" latinLnBrk="0" hangingPunct="1">
              <a:lnSpc>
                <a:spcPct val="100000"/>
              </a:lnSpc>
              <a:spcBef>
                <a:spcPts val="0"/>
              </a:spcBef>
              <a:spcAft>
                <a:spcPts val="0"/>
              </a:spcAft>
              <a:buClrTx/>
              <a:buSzTx/>
              <a:buFontTx/>
              <a:buNone/>
              <a:tabLst/>
              <a:defRPr/>
            </a:pPr>
            <a:r>
              <a:rPr lang="nl-NL" dirty="0" smtClean="0"/>
              <a:t>Beide brieven staan</a:t>
            </a:r>
            <a:r>
              <a:rPr lang="nl-NL" baseline="0" dirty="0" smtClean="0"/>
              <a:t> ook in </a:t>
            </a:r>
            <a:r>
              <a:rPr lang="nl-NL" i="1" baseline="0" dirty="0" smtClean="0"/>
              <a:t>Document 1: Brief 1 en 2. </a:t>
            </a:r>
            <a:r>
              <a:rPr lang="nl-NL" i="0" baseline="0" dirty="0" smtClean="0"/>
              <a:t>De brieven kunnen dus ook op een andere manier gedeeld en gelezen worden, dat hoeft niet per se vanaf de </a:t>
            </a:r>
            <a:r>
              <a:rPr lang="nl-NL" i="0" baseline="0" dirty="0" err="1" smtClean="0"/>
              <a:t>powerpoint</a:t>
            </a:r>
            <a:r>
              <a:rPr lang="nl-NL" i="0" baseline="0" dirty="0" smtClean="0"/>
              <a:t>. </a:t>
            </a:r>
          </a:p>
          <a:p>
            <a:pPr marL="0" marR="0" lvl="0" indent="0" algn="l" defTabSz="457200" rtl="0" eaLnBrk="1" fontAlgn="auto" latinLnBrk="0" hangingPunct="1">
              <a:lnSpc>
                <a:spcPct val="100000"/>
              </a:lnSpc>
              <a:spcBef>
                <a:spcPts val="0"/>
              </a:spcBef>
              <a:spcAft>
                <a:spcPts val="0"/>
              </a:spcAft>
              <a:buClrTx/>
              <a:buSzTx/>
              <a:buFontTx/>
              <a:buNone/>
              <a:tabLst/>
              <a:defRPr/>
            </a:pPr>
            <a:r>
              <a:rPr lang="nl-NL" i="0" baseline="0" dirty="0" smtClean="0"/>
              <a:t>Laat studenten stemmen welke brief er het beste uit ziet en vraag om argumenten (zie dia 7) .</a:t>
            </a:r>
            <a:endParaRPr lang="nl-NL" i="0" dirty="0" smtClean="0"/>
          </a:p>
          <a:p>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5/14/2020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4</a:t>
            </a:fld>
            <a:endParaRPr lang="en-US"/>
          </a:p>
        </p:txBody>
      </p:sp>
    </p:spTree>
    <p:extLst>
      <p:ext uri="{BB962C8B-B14F-4D97-AF65-F5344CB8AC3E}">
        <p14:creationId xmlns:p14="http://schemas.microsoft.com/office/powerpoint/2010/main" val="3250064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i="0" dirty="0"/>
          </a:p>
        </p:txBody>
      </p:sp>
      <p:sp>
        <p:nvSpPr>
          <p:cNvPr id="4" name="Tijdelijke aanduiding voor datum 3"/>
          <p:cNvSpPr>
            <a:spLocks noGrp="1"/>
          </p:cNvSpPr>
          <p:nvPr>
            <p:ph type="dt" idx="10"/>
          </p:nvPr>
        </p:nvSpPr>
        <p:spPr/>
        <p:txBody>
          <a:bodyPr/>
          <a:lstStyle/>
          <a:p>
            <a:fld id="{0FD1BEAF-E342-5542-91EF-4D02EFA05904}" type="datetime1">
              <a:rPr lang="en-US" smtClean="0"/>
              <a:pPr/>
              <a:t>5/14/2020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5</a:t>
            </a:fld>
            <a:endParaRPr lang="en-US"/>
          </a:p>
        </p:txBody>
      </p:sp>
    </p:spTree>
    <p:extLst>
      <p:ext uri="{BB962C8B-B14F-4D97-AF65-F5344CB8AC3E}">
        <p14:creationId xmlns:p14="http://schemas.microsoft.com/office/powerpoint/2010/main" val="1056604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Laat studenten allemaal tegelijk stemmen op brief 1 of 2 door hand,</a:t>
            </a:r>
            <a:r>
              <a:rPr lang="nl-NL" baseline="0" dirty="0" smtClean="0"/>
              <a:t> </a:t>
            </a:r>
            <a:r>
              <a:rPr lang="nl-NL" dirty="0" smtClean="0"/>
              <a:t>vingers of nummer</a:t>
            </a:r>
            <a:r>
              <a:rPr lang="nl-NL" baseline="0" dirty="0" smtClean="0"/>
              <a:t> </a:t>
            </a:r>
            <a:r>
              <a:rPr lang="nl-NL" dirty="0" smtClean="0"/>
              <a:t>op te steken voor de</a:t>
            </a:r>
            <a:r>
              <a:rPr lang="nl-NL" baseline="0" dirty="0" smtClean="0"/>
              <a:t> webcam. </a:t>
            </a:r>
          </a:p>
          <a:p>
            <a:r>
              <a:rPr lang="nl-NL" baseline="0" dirty="0" smtClean="0"/>
              <a:t>Aan de hand van de reacties het begrip </a:t>
            </a:r>
            <a:r>
              <a:rPr lang="nl-NL" u="sng" dirty="0" smtClean="0"/>
              <a:t>leesbaarheid toelichten</a:t>
            </a:r>
            <a:r>
              <a:rPr lang="nl-NL" u="none" dirty="0" smtClean="0"/>
              <a:t>:</a:t>
            </a:r>
            <a:r>
              <a:rPr lang="nl-NL" u="none" baseline="0" dirty="0" smtClean="0"/>
              <a:t> d</a:t>
            </a:r>
            <a:r>
              <a:rPr lang="nl-NL" baseline="0" dirty="0" smtClean="0"/>
              <a:t>e manier waarop je door de vorm van de brief zorgt dat de lezer de informatie makkelijk kan terug vinden. De lezer hoeft dan minder moeite te doen, gaat de brief beter lezen en neemt de brief eerder serieus.  </a:t>
            </a:r>
          </a:p>
          <a:p>
            <a:r>
              <a:rPr lang="nl-NL" baseline="0" dirty="0" smtClean="0"/>
              <a:t>De vormgeving van brief 2 ziet er ‘netter’/serieuzer uit omdat die de afspraken volgt over de zakelijke  manier van vormgeven. Ook wordt het beter duidelijk waar het over gaat (Betreft). Het adres is compleet. Wel ontbreken nog wat witregels. </a:t>
            </a:r>
          </a:p>
          <a:p>
            <a:r>
              <a:rPr lang="nl-NL" i="1" baseline="0" dirty="0" smtClean="0"/>
              <a:t>Ga op dit moment niet in op allerlei ander fouten, blijf gericht op leesbaarheid. </a:t>
            </a:r>
          </a:p>
          <a:p>
            <a:endParaRPr lang="nl-NL" i="1" baseline="0" dirty="0" smtClean="0"/>
          </a:p>
          <a:p>
            <a:r>
              <a:rPr lang="nl-NL" baseline="0" dirty="0" smtClean="0"/>
              <a:t>Leesbaarheid is een van de criteria die bij het schrijfexamen wordt beoordeeld. </a:t>
            </a:r>
            <a:r>
              <a:rPr lang="nl-NL" dirty="0" smtClean="0"/>
              <a:t>Onder leesbaarheid wordt in het Referentiekader taal verstaan:</a:t>
            </a:r>
            <a:r>
              <a:rPr lang="nl-NL" baseline="0" dirty="0" smtClean="0"/>
              <a:t> de kenmerken van de lay-out die het lezen ondersteunen. Zoals het gebruik van briefconventies (zie 1F); witregels en waar nodig kopjes (2F en 3F). </a:t>
            </a:r>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5/14/2020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7</a:t>
            </a:fld>
            <a:endParaRPr lang="en-US"/>
          </a:p>
        </p:txBody>
      </p:sp>
    </p:spTree>
    <p:extLst>
      <p:ext uri="{BB962C8B-B14F-4D97-AF65-F5344CB8AC3E}">
        <p14:creationId xmlns:p14="http://schemas.microsoft.com/office/powerpoint/2010/main" val="1826597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Klassikaal of zelfstandig - </a:t>
            </a:r>
            <a:r>
              <a:rPr lang="nl-NL" baseline="0" dirty="0" smtClean="0"/>
              <a:t>20 minuten.</a:t>
            </a:r>
            <a:r>
              <a:rPr lang="nl-NL" dirty="0" smtClean="0"/>
              <a:t> Lezen,</a:t>
            </a:r>
            <a:r>
              <a:rPr lang="nl-NL" baseline="0" dirty="0" smtClean="0"/>
              <a:t> beoordelen en nabespreken brief 1.</a:t>
            </a:r>
          </a:p>
          <a:p>
            <a:r>
              <a:rPr lang="nl-NL" dirty="0" smtClean="0"/>
              <a:t>In opdracht 1 en 2 kijken de studenten de brief na met de Checklist</a:t>
            </a:r>
            <a:r>
              <a:rPr lang="nl-NL" baseline="0" dirty="0" smtClean="0"/>
              <a:t> leesbaarheid. Afhankelijk van de voorkennis van de groep, kun je:</a:t>
            </a:r>
          </a:p>
          <a:p>
            <a:pPr marL="628650" lvl="1" indent="-171450">
              <a:buFontTx/>
              <a:buChar char="-"/>
            </a:pPr>
            <a:r>
              <a:rPr lang="nl-NL" baseline="0" dirty="0" smtClean="0"/>
              <a:t>Klassikaal: Brief 1 gezamenlijk bespreken en de checklist invullen, waarbij je hardop denkend voordoet / laat voordoen hoe je de criteria toepast op de brief (‘</a:t>
            </a:r>
            <a:r>
              <a:rPr lang="nl-NL" baseline="0" dirty="0" err="1" smtClean="0"/>
              <a:t>modelling</a:t>
            </a:r>
            <a:r>
              <a:rPr lang="nl-NL" baseline="0" dirty="0" smtClean="0"/>
              <a:t>’).</a:t>
            </a:r>
          </a:p>
          <a:p>
            <a:pPr marL="0" indent="0">
              <a:buFontTx/>
              <a:buNone/>
            </a:pPr>
            <a:r>
              <a:rPr lang="nl-NL" baseline="0" dirty="0" smtClean="0"/>
              <a:t>Of:</a:t>
            </a:r>
          </a:p>
          <a:p>
            <a:pPr marL="628650" lvl="1" indent="-171450">
              <a:buFontTx/>
              <a:buChar char="-"/>
            </a:pPr>
            <a:r>
              <a:rPr lang="nl-NL" baseline="0" dirty="0" smtClean="0"/>
              <a:t>Zelfstandig: Checklist en opdracht 1 kort toelichten en door de student zelfstandig laten doen, individueel of met telefonisch overleg in tweetal. Na 10 minuten het aantal keer ‘Ja’ laten chatten, of groot laten opschrijven en allemaal tegelijk opsteken voor de webcam, of delen via ander medium.</a:t>
            </a:r>
          </a:p>
          <a:p>
            <a:pPr marL="171450" indent="-171450">
              <a:buFontTx/>
              <a:buChar char="-"/>
            </a:pPr>
            <a:r>
              <a:rPr lang="nl-NL" dirty="0" smtClean="0"/>
              <a:t>Nabespreken (klassikaal):</a:t>
            </a:r>
            <a:r>
              <a:rPr lang="nl-NL" baseline="0" dirty="0" smtClean="0"/>
              <a:t> </a:t>
            </a:r>
            <a:r>
              <a:rPr lang="nl-NL" dirty="0" smtClean="0"/>
              <a:t>Kies</a:t>
            </a:r>
            <a:r>
              <a:rPr lang="nl-NL" baseline="0" dirty="0" smtClean="0"/>
              <a:t> een student met een hoog aantal </a:t>
            </a:r>
            <a:r>
              <a:rPr lang="nl-NL" i="1" baseline="0" dirty="0" err="1" smtClean="0"/>
              <a:t>ja’s’</a:t>
            </a:r>
            <a:r>
              <a:rPr lang="nl-NL" baseline="0" dirty="0" err="1" smtClean="0"/>
              <a:t>en</a:t>
            </a:r>
            <a:r>
              <a:rPr lang="nl-NL" baseline="0" dirty="0" smtClean="0"/>
              <a:t> een met een laag aantal </a:t>
            </a:r>
            <a:r>
              <a:rPr lang="nl-NL" i="1" baseline="0" dirty="0" err="1" smtClean="0"/>
              <a:t>ja’s</a:t>
            </a:r>
            <a:r>
              <a:rPr lang="nl-NL" i="1" baseline="0" dirty="0" smtClean="0"/>
              <a:t>. </a:t>
            </a:r>
            <a:r>
              <a:rPr lang="nl-NL" baseline="0" dirty="0" smtClean="0"/>
              <a:t>Laat per criterium aangeven waarom ze voor ja of nee hebben gekozen en bespreek waarom de briefschrijver het goed heeft gedaan / beter had kunnen doen.  Daarna het antwoordenblad delen met de studenten.</a:t>
            </a:r>
          </a:p>
          <a:p>
            <a:pPr marL="171450" marR="0" lvl="0" indent="-171450" algn="l" defTabSz="457200" rtl="0" eaLnBrk="1" fontAlgn="auto" latinLnBrk="0" hangingPunct="1">
              <a:lnSpc>
                <a:spcPct val="100000"/>
              </a:lnSpc>
              <a:spcBef>
                <a:spcPts val="0"/>
              </a:spcBef>
              <a:spcAft>
                <a:spcPts val="0"/>
              </a:spcAft>
              <a:buClrTx/>
              <a:buSzTx/>
              <a:buFontTx/>
              <a:buChar char="-"/>
              <a:tabLst/>
              <a:defRPr/>
            </a:pPr>
            <a:r>
              <a:rPr lang="nl-NL" dirty="0" smtClean="0"/>
              <a:t>Optie: Als studenten dit al goed kunnen,</a:t>
            </a:r>
            <a:r>
              <a:rPr lang="nl-NL" baseline="0" dirty="0" smtClean="0"/>
              <a:t> kan je opdracht 1 en 2 achter elkaar  laten maken en dan pas nabespreken. </a:t>
            </a:r>
          </a:p>
          <a:p>
            <a:pPr marL="171450" indent="-171450">
              <a:buFontTx/>
              <a:buChar char="-"/>
            </a:pPr>
            <a:r>
              <a:rPr lang="nl-NL" baseline="0" dirty="0" smtClean="0"/>
              <a:t>Let op: Houd de bespreking bij de punten leesbaarheid van de checklist. Negeer overige fouten nog tot het eind van de les. </a:t>
            </a:r>
          </a:p>
          <a:p>
            <a:pPr marL="0" indent="0">
              <a:buFontTx/>
              <a:buNone/>
            </a:pPr>
            <a:endParaRPr lang="nl-NL" dirty="0" smtClean="0"/>
          </a:p>
        </p:txBody>
      </p:sp>
      <p:sp>
        <p:nvSpPr>
          <p:cNvPr id="4" name="Tijdelijke aanduiding voor datum 3"/>
          <p:cNvSpPr>
            <a:spLocks noGrp="1"/>
          </p:cNvSpPr>
          <p:nvPr>
            <p:ph type="dt" idx="10"/>
          </p:nvPr>
        </p:nvSpPr>
        <p:spPr/>
        <p:txBody>
          <a:bodyPr/>
          <a:lstStyle/>
          <a:p>
            <a:fld id="{0FD1BEAF-E342-5542-91EF-4D02EFA05904}" type="datetime1">
              <a:rPr lang="en-US" smtClean="0"/>
              <a:pPr/>
              <a:t>5/14/2020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8</a:t>
            </a:fld>
            <a:endParaRPr lang="en-US"/>
          </a:p>
        </p:txBody>
      </p:sp>
    </p:spTree>
    <p:extLst>
      <p:ext uri="{BB962C8B-B14F-4D97-AF65-F5344CB8AC3E}">
        <p14:creationId xmlns:p14="http://schemas.microsoft.com/office/powerpoint/2010/main" val="131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Zelfstandig – 10 minuten;</a:t>
            </a:r>
            <a:r>
              <a:rPr lang="nl-NL" baseline="0" dirty="0" smtClean="0"/>
              <a:t> nabespreking 5 minuten.</a:t>
            </a:r>
            <a:endParaRPr lang="nl-NL" dirty="0" smtClean="0"/>
          </a:p>
          <a:p>
            <a:r>
              <a:rPr lang="nl-NL" dirty="0" smtClean="0"/>
              <a:t>Studenten vullen</a:t>
            </a:r>
            <a:r>
              <a:rPr lang="nl-NL" baseline="0" dirty="0" smtClean="0"/>
              <a:t> de checklist bij brief 2 in, individueel of in tweetallen. Na 10 minuten geven zij het aantal keer ‘ja’ door. Bijvoorbeeld via chatten, of groot laten opschrijven en allemaal tegelijk opsteken voor de webcam, of delen via ander medium. </a:t>
            </a:r>
          </a:p>
          <a:p>
            <a:r>
              <a:rPr lang="nl-NL" baseline="0" dirty="0" smtClean="0"/>
              <a:t>Nabespreking: Vraag per punt twee studenten hun score op dat criterium toe te lichten en te vergelijken. Deel het antwoordblad. Bespreek: Zijn er nog vragen?</a:t>
            </a:r>
            <a:endParaRPr lang="nl-NL" dirty="0" smtClean="0"/>
          </a:p>
          <a:p>
            <a:r>
              <a:rPr lang="nl-NL" baseline="0" dirty="0" smtClean="0"/>
              <a:t>Bespreek ook: Wat hebben ze geleerd over hoe een zakelijk brief eruit ziet? Kunnen ze dit nu zelf ook toepassen? Waar in de methode vinden ze meer informatie en voorbeelden?</a:t>
            </a:r>
            <a:endParaRPr lang="nl-NL" dirty="0" smtClean="0"/>
          </a:p>
          <a:p>
            <a:pPr marL="0" marR="0" lvl="0" indent="0" algn="l" defTabSz="457200" rtl="0" eaLnBrk="1" fontAlgn="auto" latinLnBrk="0" hangingPunct="1">
              <a:lnSpc>
                <a:spcPct val="100000"/>
              </a:lnSpc>
              <a:spcBef>
                <a:spcPts val="0"/>
              </a:spcBef>
              <a:spcAft>
                <a:spcPts val="0"/>
              </a:spcAft>
              <a:buClrTx/>
              <a:buSzTx/>
              <a:buFontTx/>
              <a:buNone/>
              <a:tabLst/>
              <a:defRPr/>
            </a:pPr>
            <a:r>
              <a:rPr lang="nl-NL" baseline="0" dirty="0" smtClean="0"/>
              <a:t>Optie: Afhankelijk van de voorkennis van de groep kunnen studenten opdracht 1 en 2 direct achterelkaar maken. Daarna kun je gezamenlijk de antwoordbladen bespreken.  </a:t>
            </a:r>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5/14/2020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10</a:t>
            </a:fld>
            <a:endParaRPr lang="en-US"/>
          </a:p>
        </p:txBody>
      </p:sp>
    </p:spTree>
    <p:extLst>
      <p:ext uri="{BB962C8B-B14F-4D97-AF65-F5344CB8AC3E}">
        <p14:creationId xmlns:p14="http://schemas.microsoft.com/office/powerpoint/2010/main" val="1320727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Zelfstandig</a:t>
            </a:r>
            <a:r>
              <a:rPr lang="nl-NL" baseline="0" dirty="0" smtClean="0"/>
              <a:t> – 10 minuten – woordenschat.</a:t>
            </a:r>
          </a:p>
          <a:p>
            <a:r>
              <a:rPr lang="nl-NL" baseline="0" dirty="0" smtClean="0"/>
              <a:t>Geef instructie en geef aan hoe de resultaten moeten worden ingevuld en nagekeken (met antwoordblad, gezamenlijk, via quiz-app).</a:t>
            </a:r>
          </a:p>
          <a:p>
            <a:r>
              <a:rPr lang="nl-NL" baseline="0" dirty="0" smtClean="0"/>
              <a:t>Deel het quiz-opdrachtblad of neem vooraf de vragen over in het quiz-format van Teams of een andere app.</a:t>
            </a:r>
          </a:p>
          <a:p>
            <a:r>
              <a:rPr lang="nl-NL" baseline="0" dirty="0" smtClean="0"/>
              <a:t>Laat studenten de quiz maken. Desgewenst kan de student de antwoorden of een foto insturen om te laten zien dat hij het gemaakt heeft.</a:t>
            </a:r>
          </a:p>
          <a:p>
            <a:r>
              <a:rPr lang="nl-NL" baseline="0" dirty="0" smtClean="0"/>
              <a:t>Deel het antwoordblad, of zorg dat studenten feedback krijgen via de quiz-app.</a:t>
            </a:r>
          </a:p>
          <a:p>
            <a:r>
              <a:rPr lang="nl-NL" baseline="0" dirty="0" smtClean="0"/>
              <a:t>Inventariseer klassikaal of per chat of er nog vragen zijn.</a:t>
            </a:r>
            <a:endParaRPr lang="nl-NL" dirty="0"/>
          </a:p>
        </p:txBody>
      </p:sp>
      <p:sp>
        <p:nvSpPr>
          <p:cNvPr id="4" name="Tijdelijke aanduiding voor datum 3"/>
          <p:cNvSpPr>
            <a:spLocks noGrp="1"/>
          </p:cNvSpPr>
          <p:nvPr>
            <p:ph type="dt" idx="10"/>
          </p:nvPr>
        </p:nvSpPr>
        <p:spPr/>
        <p:txBody>
          <a:bodyPr/>
          <a:lstStyle/>
          <a:p>
            <a:fld id="{0FD1BEAF-E342-5542-91EF-4D02EFA05904}" type="datetime1">
              <a:rPr lang="en-US" smtClean="0"/>
              <a:pPr/>
              <a:t>5/14/2020</a:t>
            </a:fld>
            <a:endParaRPr lang="en-US"/>
          </a:p>
        </p:txBody>
      </p:sp>
      <p:sp>
        <p:nvSpPr>
          <p:cNvPr id="5" name="Tijdelijke aanduiding voor dianummer 4"/>
          <p:cNvSpPr>
            <a:spLocks noGrp="1"/>
          </p:cNvSpPr>
          <p:nvPr>
            <p:ph type="sldNum" sz="quarter" idx="11"/>
          </p:nvPr>
        </p:nvSpPr>
        <p:spPr/>
        <p:txBody>
          <a:bodyPr/>
          <a:lstStyle/>
          <a:p>
            <a:fld id="{0D3885AE-503E-9447-A579-778F2231C203}" type="slidenum">
              <a:rPr lang="en-US" smtClean="0"/>
              <a:pPr/>
              <a:t>11</a:t>
            </a:fld>
            <a:endParaRPr lang="en-US"/>
          </a:p>
        </p:txBody>
      </p:sp>
    </p:spTree>
    <p:extLst>
      <p:ext uri="{BB962C8B-B14F-4D97-AF65-F5344CB8AC3E}">
        <p14:creationId xmlns:p14="http://schemas.microsoft.com/office/powerpoint/2010/main" val="3242911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0000" y="2130425"/>
            <a:ext cx="7956000" cy="1470025"/>
          </a:xfrm>
        </p:spPr>
        <p:txBody>
          <a:bodyPr/>
          <a:lstStyle/>
          <a:p>
            <a:r>
              <a:rPr lang="nl-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34AF4F1C-F3E5-1940-B712-A8B09BB15451}" type="datetime1">
              <a:rPr lang="en-US" smtClean="0"/>
              <a:pPr/>
              <a:t>5/14/2020</a:t>
            </a:fld>
            <a:endParaRPr lang="en-US"/>
          </a:p>
        </p:txBody>
      </p:sp>
      <p:sp>
        <p:nvSpPr>
          <p:cNvPr id="6" name="Slide Number Placeholder 5"/>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40000" y="1080000"/>
            <a:ext cx="7956000" cy="1080000"/>
          </a:xfrm>
        </p:spPr>
        <p:txBody>
          <a:bodyPr/>
          <a:lstStyle/>
          <a:p>
            <a:r>
              <a:rPr lang="nl-NL" smtClean="0"/>
              <a:t>Click to edit Master title style</a:t>
            </a:r>
            <a:endParaRPr lang="en-US" dirty="0"/>
          </a:p>
        </p:txBody>
      </p:sp>
      <p:sp>
        <p:nvSpPr>
          <p:cNvPr id="3" name="Vertical Text Placeholder 2"/>
          <p:cNvSpPr>
            <a:spLocks noGrp="1"/>
          </p:cNvSpPr>
          <p:nvPr>
            <p:ph type="body" orient="vert" idx="1"/>
          </p:nvPr>
        </p:nvSpPr>
        <p:spPr>
          <a:xfrm>
            <a:off x="540000" y="2268000"/>
            <a:ext cx="7956000" cy="3708000"/>
          </a:xfrm>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dirty="0"/>
          </a:p>
        </p:txBody>
      </p:sp>
      <p:sp>
        <p:nvSpPr>
          <p:cNvPr id="4" name="Date Placeholder 3"/>
          <p:cNvSpPr>
            <a:spLocks noGrp="1"/>
          </p:cNvSpPr>
          <p:nvPr>
            <p:ph type="dt" sz="half" idx="10"/>
          </p:nvPr>
        </p:nvSpPr>
        <p:spPr/>
        <p:txBody>
          <a:bodyPr/>
          <a:lstStyle/>
          <a:p>
            <a:fld id="{E601B344-0E22-3641-A803-9A1CDA92017B}" type="datetime1">
              <a:rPr lang="en-US" smtClean="0"/>
              <a:pPr/>
              <a:t>5/14/2020</a:t>
            </a:fld>
            <a:endParaRPr lang="en-US"/>
          </a:p>
        </p:txBody>
      </p:sp>
      <p:sp>
        <p:nvSpPr>
          <p:cNvPr id="6" name="Slide Number Placeholder 5"/>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000" y="1152000"/>
            <a:ext cx="2057400" cy="4824000"/>
          </a:xfrm>
        </p:spPr>
        <p:txBody>
          <a:bodyPr vert="eaVert"/>
          <a:lstStyle/>
          <a:p>
            <a:r>
              <a:rPr lang="nl-NL" smtClean="0"/>
              <a:t>Click to edit Master title style</a:t>
            </a:r>
            <a:endParaRPr lang="en-US" dirty="0"/>
          </a:p>
        </p:txBody>
      </p:sp>
      <p:sp>
        <p:nvSpPr>
          <p:cNvPr id="3" name="Vertical Text Placeholder 2"/>
          <p:cNvSpPr>
            <a:spLocks noGrp="1"/>
          </p:cNvSpPr>
          <p:nvPr>
            <p:ph type="body" orient="vert" idx="1"/>
          </p:nvPr>
        </p:nvSpPr>
        <p:spPr>
          <a:xfrm>
            <a:off x="540000" y="1152001"/>
            <a:ext cx="5937000" cy="4824000"/>
          </a:xfrm>
        </p:spPr>
        <p:txBody>
          <a:bodyPr vert="eaVert"/>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a:lstStyle/>
          <a:p>
            <a:fld id="{D4D78B84-56BD-874D-85BC-8FB2A6162076}" type="datetime1">
              <a:rPr lang="en-US" smtClean="0"/>
              <a:pPr/>
              <a:t>5/14/2020</a:t>
            </a:fld>
            <a:endParaRPr lang="en-US"/>
          </a:p>
        </p:txBody>
      </p:sp>
      <p:sp>
        <p:nvSpPr>
          <p:cNvPr id="6" name="Slide Number Placeholder 5"/>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idx="1"/>
          </p:nvPr>
        </p:nvSpPr>
        <p:spPr/>
        <p:txBody>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Date Placeholder 3"/>
          <p:cNvSpPr>
            <a:spLocks noGrp="1"/>
          </p:cNvSpPr>
          <p:nvPr>
            <p:ph type="dt" sz="half" idx="10"/>
          </p:nvPr>
        </p:nvSpPr>
        <p:spPr/>
        <p:txBody>
          <a:bodyPr/>
          <a:lstStyle>
            <a:lvl1pPr algn="l">
              <a:defRPr/>
            </a:lvl1pPr>
          </a:lstStyle>
          <a:p>
            <a:fld id="{1DA1C71B-EACC-5248-9AEE-A910D103CD85}" type="datetime1">
              <a:rPr lang="en-US" smtClean="0"/>
              <a:pPr/>
              <a:t>5/14/2020</a:t>
            </a:fld>
            <a:endParaRPr lang="en-US"/>
          </a:p>
        </p:txBody>
      </p:sp>
      <p:sp>
        <p:nvSpPr>
          <p:cNvPr id="6" name="Slide Number Placeholder 5"/>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0000" y="4406900"/>
            <a:ext cx="7954713" cy="1362075"/>
          </a:xfrm>
        </p:spPr>
        <p:txBody>
          <a:bodyPr anchor="t"/>
          <a:lstStyle>
            <a:lvl1pPr algn="l">
              <a:defRPr sz="4000" b="1" cap="all"/>
            </a:lvl1pPr>
          </a:lstStyle>
          <a:p>
            <a:r>
              <a:rPr lang="nl-NL" smtClean="0"/>
              <a:t>Click to edit Master title style</a:t>
            </a:r>
            <a:endParaRPr lang="en-US"/>
          </a:p>
        </p:txBody>
      </p:sp>
      <p:sp>
        <p:nvSpPr>
          <p:cNvPr id="3" name="Text Placeholder 2"/>
          <p:cNvSpPr>
            <a:spLocks noGrp="1"/>
          </p:cNvSpPr>
          <p:nvPr>
            <p:ph type="body" idx="1"/>
          </p:nvPr>
        </p:nvSpPr>
        <p:spPr>
          <a:xfrm>
            <a:off x="540000" y="2906713"/>
            <a:ext cx="79560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Click to edit Master text styles</a:t>
            </a:r>
          </a:p>
        </p:txBody>
      </p:sp>
      <p:sp>
        <p:nvSpPr>
          <p:cNvPr id="4" name="Date Placeholder 3"/>
          <p:cNvSpPr>
            <a:spLocks noGrp="1"/>
          </p:cNvSpPr>
          <p:nvPr>
            <p:ph type="dt" sz="half" idx="10"/>
          </p:nvPr>
        </p:nvSpPr>
        <p:spPr/>
        <p:txBody>
          <a:bodyPr/>
          <a:lstStyle>
            <a:lvl1pPr algn="l">
              <a:defRPr/>
            </a:lvl1pPr>
          </a:lstStyle>
          <a:p>
            <a:fld id="{2E0B4A1C-4757-824C-A0D9-A6961ECAB173}" type="datetime1">
              <a:rPr lang="en-US" smtClean="0"/>
              <a:pPr/>
              <a:t>5/14/2020</a:t>
            </a:fld>
            <a:endParaRPr lang="en-US"/>
          </a:p>
        </p:txBody>
      </p:sp>
      <p:sp>
        <p:nvSpPr>
          <p:cNvPr id="6" name="Slide Number Placeholder 5"/>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Content Placeholder 2"/>
          <p:cNvSpPr>
            <a:spLocks noGrp="1"/>
          </p:cNvSpPr>
          <p:nvPr>
            <p:ph sz="half" idx="1"/>
          </p:nvPr>
        </p:nvSpPr>
        <p:spPr>
          <a:xfrm>
            <a:off x="540000" y="2160000"/>
            <a:ext cx="3906000" cy="38519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4" name="Content Placeholder 3"/>
          <p:cNvSpPr>
            <a:spLocks noGrp="1"/>
          </p:cNvSpPr>
          <p:nvPr>
            <p:ph sz="half" idx="2"/>
          </p:nvPr>
        </p:nvSpPr>
        <p:spPr>
          <a:xfrm>
            <a:off x="4590000" y="2160000"/>
            <a:ext cx="3906000" cy="38519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5" name="Date Placeholder 4"/>
          <p:cNvSpPr>
            <a:spLocks noGrp="1"/>
          </p:cNvSpPr>
          <p:nvPr>
            <p:ph type="dt" sz="half" idx="10"/>
          </p:nvPr>
        </p:nvSpPr>
        <p:spPr/>
        <p:txBody>
          <a:bodyPr/>
          <a:lstStyle>
            <a:lvl1pPr algn="l">
              <a:defRPr/>
            </a:lvl1pPr>
          </a:lstStyle>
          <a:p>
            <a:fld id="{609101C2-E65D-BC4B-B4D2-B7F80E2913D6}" type="datetime1">
              <a:rPr lang="en-US" smtClean="0"/>
              <a:pPr/>
              <a:t>5/14/2020</a:t>
            </a:fld>
            <a:endParaRPr lang="en-US"/>
          </a:p>
        </p:txBody>
      </p:sp>
      <p:sp>
        <p:nvSpPr>
          <p:cNvPr id="7" name="Slide Number Placeholder 6"/>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0000" y="1452875"/>
            <a:ext cx="7956000" cy="1080000"/>
          </a:xfrm>
        </p:spPr>
        <p:txBody>
          <a:bodyPr/>
          <a:lstStyle>
            <a:lvl1pPr>
              <a:defRPr/>
            </a:lvl1pPr>
          </a:lstStyle>
          <a:p>
            <a:r>
              <a:rPr lang="nl-NL" smtClean="0"/>
              <a:t>Click to edit Master title style</a:t>
            </a:r>
            <a:endParaRPr lang="en-US"/>
          </a:p>
        </p:txBody>
      </p:sp>
      <p:sp>
        <p:nvSpPr>
          <p:cNvPr id="3" name="Text Placeholder 2"/>
          <p:cNvSpPr>
            <a:spLocks noGrp="1"/>
          </p:cNvSpPr>
          <p:nvPr>
            <p:ph type="body" idx="1"/>
          </p:nvPr>
        </p:nvSpPr>
        <p:spPr>
          <a:xfrm>
            <a:off x="540000" y="1080000"/>
            <a:ext cx="3923999" cy="372875"/>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4" name="Content Placeholder 3"/>
          <p:cNvSpPr>
            <a:spLocks noGrp="1"/>
          </p:cNvSpPr>
          <p:nvPr>
            <p:ph sz="half" idx="2"/>
          </p:nvPr>
        </p:nvSpPr>
        <p:spPr>
          <a:xfrm>
            <a:off x="540000" y="2532876"/>
            <a:ext cx="3923999" cy="347912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dirty="0"/>
          </a:p>
        </p:txBody>
      </p:sp>
      <p:sp>
        <p:nvSpPr>
          <p:cNvPr id="5" name="Text Placeholder 4"/>
          <p:cNvSpPr>
            <a:spLocks noGrp="1"/>
          </p:cNvSpPr>
          <p:nvPr>
            <p:ph type="body" sz="quarter" idx="3"/>
          </p:nvPr>
        </p:nvSpPr>
        <p:spPr>
          <a:xfrm>
            <a:off x="4572001" y="1080000"/>
            <a:ext cx="3923999" cy="372875"/>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Click to edit Master text styles</a:t>
            </a:r>
          </a:p>
        </p:txBody>
      </p:sp>
      <p:sp>
        <p:nvSpPr>
          <p:cNvPr id="6" name="Content Placeholder 5"/>
          <p:cNvSpPr>
            <a:spLocks noGrp="1"/>
          </p:cNvSpPr>
          <p:nvPr>
            <p:ph sz="quarter" idx="4"/>
          </p:nvPr>
        </p:nvSpPr>
        <p:spPr>
          <a:xfrm>
            <a:off x="4572001" y="2532876"/>
            <a:ext cx="3923999" cy="347912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a:p>
        </p:txBody>
      </p:sp>
      <p:sp>
        <p:nvSpPr>
          <p:cNvPr id="7" name="Date Placeholder 6"/>
          <p:cNvSpPr>
            <a:spLocks noGrp="1"/>
          </p:cNvSpPr>
          <p:nvPr>
            <p:ph type="dt" sz="half" idx="10"/>
          </p:nvPr>
        </p:nvSpPr>
        <p:spPr/>
        <p:txBody>
          <a:bodyPr/>
          <a:lstStyle>
            <a:lvl1pPr algn="l">
              <a:defRPr/>
            </a:lvl1pPr>
          </a:lstStyle>
          <a:p>
            <a:fld id="{DDFBEC37-7303-414D-B9AE-552772DE8349}" type="datetime1">
              <a:rPr lang="en-US" smtClean="0"/>
              <a:pPr/>
              <a:t>5/14/2020</a:t>
            </a:fld>
            <a:endParaRPr lang="en-US"/>
          </a:p>
        </p:txBody>
      </p:sp>
      <p:sp>
        <p:nvSpPr>
          <p:cNvPr id="9" name="Slide Number Placeholder 8"/>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Click to edit Master title style</a:t>
            </a:r>
            <a:endParaRPr lang="en-US"/>
          </a:p>
        </p:txBody>
      </p:sp>
      <p:sp>
        <p:nvSpPr>
          <p:cNvPr id="3" name="Date Placeholder 2"/>
          <p:cNvSpPr>
            <a:spLocks noGrp="1"/>
          </p:cNvSpPr>
          <p:nvPr>
            <p:ph type="dt" sz="half" idx="10"/>
          </p:nvPr>
        </p:nvSpPr>
        <p:spPr/>
        <p:txBody>
          <a:bodyPr/>
          <a:lstStyle/>
          <a:p>
            <a:fld id="{EBD41F86-9548-9547-88E8-4683D330DE02}" type="datetime1">
              <a:rPr lang="en-US" smtClean="0"/>
              <a:pPr/>
              <a:t>5/14/2020</a:t>
            </a:fld>
            <a:endParaRPr lang="en-US"/>
          </a:p>
        </p:txBody>
      </p:sp>
      <p:sp>
        <p:nvSpPr>
          <p:cNvPr id="5" name="Slide Number Placeholder 4"/>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FC0FE-5339-734C-90BD-15B787200CF7}" type="datetime1">
              <a:rPr lang="en-US" smtClean="0"/>
              <a:pPr/>
              <a:t>5/14/2020</a:t>
            </a:fld>
            <a:endParaRPr lang="en-US"/>
          </a:p>
        </p:txBody>
      </p:sp>
      <p:sp>
        <p:nvSpPr>
          <p:cNvPr id="4" name="Slide Number Placeholder 3"/>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00" y="1080000"/>
            <a:ext cx="2925513" cy="1041175"/>
          </a:xfrm>
        </p:spPr>
        <p:txBody>
          <a:bodyPr anchor="b"/>
          <a:lstStyle>
            <a:lvl1pPr algn="l">
              <a:defRPr sz="2000" b="1"/>
            </a:lvl1pPr>
          </a:lstStyle>
          <a:p>
            <a:r>
              <a:rPr lang="nl-NL" smtClean="0"/>
              <a:t>Click to edit Master title style</a:t>
            </a:r>
            <a:endParaRPr lang="en-US"/>
          </a:p>
        </p:txBody>
      </p:sp>
      <p:sp>
        <p:nvSpPr>
          <p:cNvPr id="3" name="Content Placeholder 2"/>
          <p:cNvSpPr>
            <a:spLocks noGrp="1"/>
          </p:cNvSpPr>
          <p:nvPr>
            <p:ph idx="1"/>
          </p:nvPr>
        </p:nvSpPr>
        <p:spPr>
          <a:xfrm>
            <a:off x="3600000" y="1080000"/>
            <a:ext cx="4896000" cy="493199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dirty="0"/>
          </a:p>
        </p:txBody>
      </p:sp>
      <p:sp>
        <p:nvSpPr>
          <p:cNvPr id="4" name="Text Placeholder 3"/>
          <p:cNvSpPr>
            <a:spLocks noGrp="1"/>
          </p:cNvSpPr>
          <p:nvPr>
            <p:ph type="body" sz="half" idx="2"/>
          </p:nvPr>
        </p:nvSpPr>
        <p:spPr>
          <a:xfrm>
            <a:off x="540000" y="2121175"/>
            <a:ext cx="2925513" cy="38908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4"/>
          <p:cNvSpPr>
            <a:spLocks noGrp="1"/>
          </p:cNvSpPr>
          <p:nvPr>
            <p:ph type="dt" sz="half" idx="10"/>
          </p:nvPr>
        </p:nvSpPr>
        <p:spPr/>
        <p:txBody>
          <a:bodyPr/>
          <a:lstStyle/>
          <a:p>
            <a:fld id="{5D4811EC-71D3-144D-8F36-4383F2898428}" type="datetime1">
              <a:rPr lang="en-US" smtClean="0"/>
              <a:pPr/>
              <a:t>5/14/2020</a:t>
            </a:fld>
            <a:endParaRPr lang="en-US"/>
          </a:p>
        </p:txBody>
      </p:sp>
      <p:sp>
        <p:nvSpPr>
          <p:cNvPr id="7" name="Slide Number Placeholder 6"/>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0000" y="4800600"/>
            <a:ext cx="7956000" cy="566738"/>
          </a:xfrm>
        </p:spPr>
        <p:txBody>
          <a:bodyPr anchor="b"/>
          <a:lstStyle>
            <a:lvl1pPr algn="l">
              <a:defRPr sz="2000" b="1"/>
            </a:lvl1pPr>
          </a:lstStyle>
          <a:p>
            <a:r>
              <a:rPr lang="nl-NL" smtClean="0"/>
              <a:t>Click to edit Master title style</a:t>
            </a:r>
            <a:endParaRPr lang="en-US"/>
          </a:p>
        </p:txBody>
      </p:sp>
      <p:sp>
        <p:nvSpPr>
          <p:cNvPr id="3" name="Picture Placeholder 2"/>
          <p:cNvSpPr>
            <a:spLocks noGrp="1"/>
          </p:cNvSpPr>
          <p:nvPr>
            <p:ph type="pic" idx="1"/>
          </p:nvPr>
        </p:nvSpPr>
        <p:spPr>
          <a:xfrm>
            <a:off x="540000" y="1260000"/>
            <a:ext cx="7956000" cy="3540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Click icon to add picture</a:t>
            </a:r>
            <a:endParaRPr lang="en-US" dirty="0"/>
          </a:p>
        </p:txBody>
      </p:sp>
      <p:sp>
        <p:nvSpPr>
          <p:cNvPr id="4" name="Text Placeholder 3"/>
          <p:cNvSpPr>
            <a:spLocks noGrp="1"/>
          </p:cNvSpPr>
          <p:nvPr>
            <p:ph type="body" sz="half" idx="2"/>
          </p:nvPr>
        </p:nvSpPr>
        <p:spPr>
          <a:xfrm>
            <a:off x="540000" y="5367338"/>
            <a:ext cx="7956000" cy="64466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Click to edit Master text styles</a:t>
            </a:r>
          </a:p>
        </p:txBody>
      </p:sp>
      <p:sp>
        <p:nvSpPr>
          <p:cNvPr id="5" name="Date Placeholder 4"/>
          <p:cNvSpPr>
            <a:spLocks noGrp="1"/>
          </p:cNvSpPr>
          <p:nvPr>
            <p:ph type="dt" sz="half" idx="10"/>
          </p:nvPr>
        </p:nvSpPr>
        <p:spPr/>
        <p:txBody>
          <a:bodyPr/>
          <a:lstStyle/>
          <a:p>
            <a:fld id="{C3331020-0398-344D-AE33-EE90815EC7A5}" type="datetime1">
              <a:rPr lang="en-US" smtClean="0"/>
              <a:pPr/>
              <a:t>5/14/2020</a:t>
            </a:fld>
            <a:endParaRPr lang="en-US"/>
          </a:p>
        </p:txBody>
      </p:sp>
      <p:sp>
        <p:nvSpPr>
          <p:cNvPr id="7" name="Slide Number Placeholder 6"/>
          <p:cNvSpPr>
            <a:spLocks noGrp="1"/>
          </p:cNvSpPr>
          <p:nvPr>
            <p:ph type="sldNum" sz="quarter" idx="12"/>
          </p:nvPr>
        </p:nvSpPr>
        <p:spPr/>
        <p:txBody>
          <a:bodyPr/>
          <a:lstStyle/>
          <a:p>
            <a:fld id="{455F048F-C0D5-874A-9894-EDA64BA77728}"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pp_02_home-header.png"/>
          <p:cNvPicPr>
            <a:picLocks noChangeAspect="1"/>
          </p:cNvPicPr>
          <p:nvPr/>
        </p:nvPicPr>
        <p:blipFill>
          <a:blip r:embed="rId13"/>
          <a:stretch>
            <a:fillRect/>
          </a:stretch>
        </p:blipFill>
        <p:spPr>
          <a:xfrm>
            <a:off x="6" y="-63562"/>
            <a:ext cx="9144000" cy="1071562"/>
          </a:xfrm>
          <a:prstGeom prst="rect">
            <a:avLst/>
          </a:prstGeom>
        </p:spPr>
      </p:pic>
      <p:pic>
        <p:nvPicPr>
          <p:cNvPr id="8" name="Picture 7" descr="pp_02_volg-footer.png"/>
          <p:cNvPicPr>
            <a:picLocks noChangeAspect="1"/>
          </p:cNvPicPr>
          <p:nvPr/>
        </p:nvPicPr>
        <p:blipFill>
          <a:blip r:embed="rId14"/>
          <a:stretch>
            <a:fillRect/>
          </a:stretch>
        </p:blipFill>
        <p:spPr>
          <a:xfrm>
            <a:off x="0" y="6072189"/>
            <a:ext cx="9143994" cy="785811"/>
          </a:xfrm>
          <a:prstGeom prst="rect">
            <a:avLst/>
          </a:prstGeom>
        </p:spPr>
      </p:pic>
      <p:sp>
        <p:nvSpPr>
          <p:cNvPr id="2" name="Title Placeholder 1"/>
          <p:cNvSpPr>
            <a:spLocks noGrp="1"/>
          </p:cNvSpPr>
          <p:nvPr>
            <p:ph type="title"/>
          </p:nvPr>
        </p:nvSpPr>
        <p:spPr>
          <a:xfrm>
            <a:off x="540000" y="1080000"/>
            <a:ext cx="7956000" cy="1080000"/>
          </a:xfrm>
          <a:prstGeom prst="rect">
            <a:avLst/>
          </a:prstGeom>
        </p:spPr>
        <p:txBody>
          <a:bodyPr vert="horz" lIns="0" tIns="0" rIns="91440" bIns="0" rtlCol="0" anchor="ctr">
            <a:normAutofit/>
          </a:bodyPr>
          <a:lstStyle/>
          <a:p>
            <a:r>
              <a:rPr lang="nl-NL" smtClean="0"/>
              <a:t>Click to edit Master title style</a:t>
            </a:r>
            <a:endParaRPr lang="en-US" dirty="0"/>
          </a:p>
        </p:txBody>
      </p:sp>
      <p:sp>
        <p:nvSpPr>
          <p:cNvPr id="3" name="Text Placeholder 2"/>
          <p:cNvSpPr>
            <a:spLocks noGrp="1"/>
          </p:cNvSpPr>
          <p:nvPr>
            <p:ph type="body" idx="1"/>
          </p:nvPr>
        </p:nvSpPr>
        <p:spPr>
          <a:xfrm>
            <a:off x="540000" y="2304000"/>
            <a:ext cx="7956000" cy="3708000"/>
          </a:xfrm>
          <a:prstGeom prst="rect">
            <a:avLst/>
          </a:prstGeom>
        </p:spPr>
        <p:txBody>
          <a:bodyPr vert="horz" lIns="0" tIns="0" rIns="0" bIns="0" rtlCol="0">
            <a:normAutofit/>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endParaRPr lang="en-US" dirty="0"/>
          </a:p>
        </p:txBody>
      </p:sp>
      <p:sp>
        <p:nvSpPr>
          <p:cNvPr id="6" name="Slide Number Placeholder 5"/>
          <p:cNvSpPr>
            <a:spLocks noGrp="1"/>
          </p:cNvSpPr>
          <p:nvPr>
            <p:ph type="sldNum" sz="quarter" idx="4"/>
          </p:nvPr>
        </p:nvSpPr>
        <p:spPr>
          <a:xfrm>
            <a:off x="0" y="6011999"/>
            <a:ext cx="540000" cy="396001"/>
          </a:xfrm>
          <a:prstGeom prst="rect">
            <a:avLst/>
          </a:prstGeom>
        </p:spPr>
        <p:txBody>
          <a:bodyPr vert="horz" lIns="0" tIns="0" rIns="91440" bIns="0" rtlCol="0" anchor="b"/>
          <a:lstStyle>
            <a:lvl1pPr algn="ctr">
              <a:defRPr sz="1400" b="1">
                <a:solidFill>
                  <a:schemeClr val="tx1"/>
                </a:solidFill>
              </a:defRPr>
            </a:lvl1pPr>
          </a:lstStyle>
          <a:p>
            <a:fld id="{455F048F-C0D5-874A-9894-EDA64BA77728}" type="slidenum">
              <a:rPr lang="en-US" smtClean="0"/>
              <a:pPr/>
              <a:t>‹nr.›</a:t>
            </a:fld>
            <a:endParaRPr lang="en-US"/>
          </a:p>
        </p:txBody>
      </p:sp>
      <p:sp>
        <p:nvSpPr>
          <p:cNvPr id="4" name="Date Placeholder 3"/>
          <p:cNvSpPr>
            <a:spLocks noGrp="1"/>
          </p:cNvSpPr>
          <p:nvPr>
            <p:ph type="dt" sz="half" idx="2"/>
          </p:nvPr>
        </p:nvSpPr>
        <p:spPr>
          <a:xfrm>
            <a:off x="540000" y="648000"/>
            <a:ext cx="720000" cy="360000"/>
          </a:xfrm>
          <a:prstGeom prst="rect">
            <a:avLst/>
          </a:prstGeom>
        </p:spPr>
        <p:txBody>
          <a:bodyPr vert="horz" lIns="0" tIns="0" rIns="0" bIns="0" rtlCol="0" anchor="b"/>
          <a:lstStyle>
            <a:lvl1pPr algn="l">
              <a:defRPr sz="1200">
                <a:solidFill>
                  <a:schemeClr val="bg2"/>
                </a:solidFill>
              </a:defRPr>
            </a:lvl1pPr>
          </a:lstStyle>
          <a:p>
            <a:fld id="{A141B0B2-0CED-7D42-AB7A-5CA1AC4C5F14}" type="datetime1">
              <a:rPr lang="en-US" smtClean="0"/>
              <a:pPr/>
              <a:t>5/14/2020</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ctr" defTabSz="457200" rtl="0" eaLnBrk="1" latinLnBrk="0" hangingPunct="1">
        <a:spcBef>
          <a:spcPct val="0"/>
        </a:spcBef>
        <a:buNone/>
        <a:defRPr sz="4400" b="1" kern="1200" cap="small">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2"/>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De leesbaarheid van een brief </a:t>
            </a:r>
            <a:endParaRPr lang="nl-NL" dirty="0"/>
          </a:p>
        </p:txBody>
      </p:sp>
      <p:pic>
        <p:nvPicPr>
          <p:cNvPr id="5" name="Tijdelijke aanduiding voor inhoud 4"/>
          <p:cNvPicPr>
            <a:picLocks noGrp="1" noChangeAspect="1"/>
          </p:cNvPicPr>
          <p:nvPr>
            <p:ph idx="1"/>
          </p:nvPr>
        </p:nvPicPr>
        <p:blipFill>
          <a:blip r:embed="rId3"/>
          <a:stretch>
            <a:fillRect/>
          </a:stretch>
        </p:blipFill>
        <p:spPr>
          <a:xfrm rot="20377030">
            <a:off x="2022804" y="2603164"/>
            <a:ext cx="2518407" cy="3270659"/>
          </a:xfrm>
          <a:prstGeom prst="rect">
            <a:avLst/>
          </a:prstGeom>
          <a:ln>
            <a:solidFill>
              <a:schemeClr val="accent2">
                <a:lumMod val="65000"/>
              </a:schemeClr>
            </a:solidFill>
          </a:ln>
        </p:spPr>
      </p:pic>
      <p:sp>
        <p:nvSpPr>
          <p:cNvPr id="4" name="Tijdelijke aanduiding voor dianummer 3"/>
          <p:cNvSpPr>
            <a:spLocks noGrp="1"/>
          </p:cNvSpPr>
          <p:nvPr>
            <p:ph type="sldNum" sz="quarter" idx="12"/>
          </p:nvPr>
        </p:nvSpPr>
        <p:spPr/>
        <p:txBody>
          <a:bodyPr/>
          <a:lstStyle/>
          <a:p>
            <a:fld id="{455F048F-C0D5-874A-9894-EDA64BA77728}" type="slidenum">
              <a:rPr lang="en-US" smtClean="0"/>
              <a:pPr/>
              <a:t>1</a:t>
            </a:fld>
            <a:endParaRPr lang="en-US"/>
          </a:p>
        </p:txBody>
      </p:sp>
      <p:pic>
        <p:nvPicPr>
          <p:cNvPr id="6" name="Afbeelding 5"/>
          <p:cNvPicPr>
            <a:picLocks noChangeAspect="1"/>
          </p:cNvPicPr>
          <p:nvPr/>
        </p:nvPicPr>
        <p:blipFill rotWithShape="1">
          <a:blip r:embed="rId4"/>
          <a:srcRect l="5848" t="4782" r="11211" b="51717"/>
          <a:stretch/>
        </p:blipFill>
        <p:spPr>
          <a:xfrm rot="830958">
            <a:off x="4822640" y="2406709"/>
            <a:ext cx="2402749" cy="1412246"/>
          </a:xfrm>
          <a:prstGeom prst="rect">
            <a:avLst/>
          </a:prstGeom>
          <a:ln w="6350">
            <a:solidFill>
              <a:schemeClr val="accent2">
                <a:lumMod val="65000"/>
              </a:schemeClr>
            </a:solidFill>
          </a:ln>
        </p:spPr>
      </p:pic>
      <p:pic>
        <p:nvPicPr>
          <p:cNvPr id="8" name="Afbeelding 7"/>
          <p:cNvPicPr>
            <a:picLocks noChangeAspect="1"/>
          </p:cNvPicPr>
          <p:nvPr/>
        </p:nvPicPr>
        <p:blipFill rotWithShape="1">
          <a:blip r:embed="rId4"/>
          <a:srcRect l="4673" t="50382" r="10924" b="7836"/>
          <a:stretch/>
        </p:blipFill>
        <p:spPr>
          <a:xfrm rot="1997243">
            <a:off x="5996986" y="4175418"/>
            <a:ext cx="2287919" cy="1158084"/>
          </a:xfrm>
          <a:prstGeom prst="rect">
            <a:avLst/>
          </a:prstGeom>
          <a:ln>
            <a:solidFill>
              <a:schemeClr val="accent2">
                <a:lumMod val="65000"/>
              </a:schemeClr>
            </a:solid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2</a:t>
            </a:r>
            <a:endParaRPr lang="nl-NL" dirty="0"/>
          </a:p>
        </p:txBody>
      </p:sp>
      <p:sp>
        <p:nvSpPr>
          <p:cNvPr id="3" name="Tijdelijke aanduiding voor inhoud 2"/>
          <p:cNvSpPr>
            <a:spLocks noGrp="1"/>
          </p:cNvSpPr>
          <p:nvPr>
            <p:ph idx="1"/>
          </p:nvPr>
        </p:nvSpPr>
        <p:spPr/>
        <p:txBody>
          <a:bodyPr/>
          <a:lstStyle/>
          <a:p>
            <a:pPr lvl="0"/>
            <a:r>
              <a:rPr lang="nl-NL" dirty="0" smtClean="0"/>
              <a:t>Lees </a:t>
            </a:r>
            <a:r>
              <a:rPr lang="nl-NL" dirty="0" smtClean="0">
                <a:solidFill>
                  <a:schemeClr val="tx1"/>
                </a:solidFill>
              </a:rPr>
              <a:t>brief </a:t>
            </a:r>
            <a:r>
              <a:rPr lang="nl-NL" dirty="0">
                <a:solidFill>
                  <a:schemeClr val="tx1"/>
                </a:solidFill>
              </a:rPr>
              <a:t>2</a:t>
            </a:r>
            <a:r>
              <a:rPr lang="nl-NL" dirty="0"/>
              <a:t> en kruis ‘ja’ of ‘nee’ aan in de checklist.</a:t>
            </a:r>
          </a:p>
          <a:p>
            <a:pPr lvl="0"/>
            <a:r>
              <a:rPr lang="nl-NL" dirty="0"/>
              <a:t>Tel het aantal keer dat je ‘ja’ hebt aangekruist en vul in.</a:t>
            </a:r>
          </a:p>
          <a:p>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10</a:t>
            </a:fld>
            <a:endParaRPr lang="en-US"/>
          </a:p>
        </p:txBody>
      </p:sp>
    </p:spTree>
    <p:extLst>
      <p:ext uri="{BB962C8B-B14F-4D97-AF65-F5344CB8AC3E}">
        <p14:creationId xmlns:p14="http://schemas.microsoft.com/office/powerpoint/2010/main" val="35936448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Opdracht 3 </a:t>
            </a:r>
            <a:r>
              <a:rPr lang="nl-NL" dirty="0" smtClean="0"/>
              <a:t>Quiz</a:t>
            </a:r>
            <a:endParaRPr lang="nl-NL" dirty="0"/>
          </a:p>
        </p:txBody>
      </p:sp>
      <p:sp>
        <p:nvSpPr>
          <p:cNvPr id="3" name="Tijdelijke aanduiding voor inhoud 2"/>
          <p:cNvSpPr>
            <a:spLocks noGrp="1"/>
          </p:cNvSpPr>
          <p:nvPr>
            <p:ph idx="1"/>
          </p:nvPr>
        </p:nvSpPr>
        <p:spPr/>
        <p:txBody>
          <a:bodyPr/>
          <a:lstStyle/>
          <a:p>
            <a:r>
              <a:rPr lang="nl-NL" dirty="0" smtClean="0"/>
              <a:t>Test je kennis over leesbaarheid.</a:t>
            </a:r>
          </a:p>
          <a:p>
            <a:r>
              <a:rPr lang="nl-NL" dirty="0"/>
              <a:t>Maak de </a:t>
            </a:r>
            <a:r>
              <a:rPr lang="nl-NL" dirty="0" smtClean="0"/>
              <a:t>quiz in 10 minuten.</a:t>
            </a:r>
          </a:p>
          <a:p>
            <a:r>
              <a:rPr lang="nl-NL" dirty="0" smtClean="0"/>
              <a:t>Werk zelfstandig.</a:t>
            </a:r>
            <a:endParaRPr lang="nl-NL" dirty="0"/>
          </a:p>
          <a:p>
            <a:endParaRPr lang="nl-NL" dirty="0" smtClean="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11</a:t>
            </a:fld>
            <a:endParaRPr lang="en-US"/>
          </a:p>
        </p:txBody>
      </p:sp>
    </p:spTree>
    <p:extLst>
      <p:ext uri="{BB962C8B-B14F-4D97-AF65-F5344CB8AC3E}">
        <p14:creationId xmlns:p14="http://schemas.microsoft.com/office/powerpoint/2010/main" val="899656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4</a:t>
            </a:r>
            <a:endParaRPr lang="nl-NL" dirty="0"/>
          </a:p>
        </p:txBody>
      </p:sp>
      <p:sp>
        <p:nvSpPr>
          <p:cNvPr id="3" name="Tijdelijke aanduiding voor inhoud 2"/>
          <p:cNvSpPr>
            <a:spLocks noGrp="1"/>
          </p:cNvSpPr>
          <p:nvPr>
            <p:ph idx="1"/>
          </p:nvPr>
        </p:nvSpPr>
        <p:spPr/>
        <p:txBody>
          <a:bodyPr/>
          <a:lstStyle/>
          <a:p>
            <a:pPr marL="0" indent="0">
              <a:buNone/>
            </a:pPr>
            <a:r>
              <a:rPr lang="nl-NL" dirty="0" smtClean="0"/>
              <a:t>Verbeter brief 1.</a:t>
            </a:r>
          </a:p>
          <a:p>
            <a:pPr marL="514350" indent="-514350">
              <a:buFont typeface="+mj-lt"/>
              <a:buAutoNum type="arabicPeriod"/>
            </a:pPr>
            <a:r>
              <a:rPr lang="nl-NL" dirty="0" smtClean="0"/>
              <a:t>Zorg dat de brief er goed uitziet.</a:t>
            </a:r>
          </a:p>
          <a:p>
            <a:pPr marL="514350" indent="-514350">
              <a:buFont typeface="+mj-lt"/>
              <a:buAutoNum type="arabicPeriod"/>
            </a:pPr>
            <a:r>
              <a:rPr lang="nl-NL" dirty="0" smtClean="0"/>
              <a:t>Kijk naar de </a:t>
            </a:r>
            <a:r>
              <a:rPr lang="nl-NL" dirty="0" smtClean="0">
                <a:solidFill>
                  <a:schemeClr val="accent1"/>
                </a:solidFill>
              </a:rPr>
              <a:t>checklist</a:t>
            </a:r>
            <a:r>
              <a:rPr lang="nl-NL" dirty="0" smtClean="0"/>
              <a:t> of je alles hebt verbeterd. </a:t>
            </a:r>
          </a:p>
          <a:p>
            <a:pPr marL="514350" indent="-514350">
              <a:buFont typeface="+mj-lt"/>
              <a:buAutoNum type="arabicPeriod"/>
            </a:pPr>
            <a:r>
              <a:rPr lang="nl-NL" i="1" dirty="0" smtClean="0"/>
              <a:t>Als je tijd hebt</a:t>
            </a:r>
            <a:r>
              <a:rPr lang="nl-NL" dirty="0" smtClean="0"/>
              <a:t>, mag je ook andere dingen verbeteren zoals zinnen of spelling. </a:t>
            </a:r>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12</a:t>
            </a:fld>
            <a:endParaRPr lang="en-US"/>
          </a:p>
        </p:txBody>
      </p:sp>
    </p:spTree>
    <p:extLst>
      <p:ext uri="{BB962C8B-B14F-4D97-AF65-F5344CB8AC3E}">
        <p14:creationId xmlns:p14="http://schemas.microsoft.com/office/powerpoint/2010/main" val="3006984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06254" y="352636"/>
            <a:ext cx="7956000" cy="1080000"/>
          </a:xfrm>
        </p:spPr>
        <p:txBody>
          <a:bodyPr/>
          <a:lstStyle/>
          <a:p>
            <a:r>
              <a:rPr lang="nl-NL" dirty="0" smtClean="0"/>
              <a:t>Terugkijken</a:t>
            </a:r>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13</a:t>
            </a:fld>
            <a:endParaRPr lang="en-US"/>
          </a:p>
        </p:txBody>
      </p:sp>
      <p:pic>
        <p:nvPicPr>
          <p:cNvPr id="10" name="Tijdelijke aanduiding voor inhoud 9"/>
          <p:cNvPicPr>
            <a:picLocks noGrp="1" noChangeAspect="1"/>
          </p:cNvPicPr>
          <p:nvPr>
            <p:ph idx="1"/>
          </p:nvPr>
        </p:nvPicPr>
        <p:blipFill rotWithShape="1">
          <a:blip r:embed="rId3"/>
          <a:srcRect l="27492" t="30631" r="52649" b="18092"/>
          <a:stretch/>
        </p:blipFill>
        <p:spPr>
          <a:xfrm>
            <a:off x="2837993" y="1156235"/>
            <a:ext cx="3510852" cy="5099092"/>
          </a:xfrm>
          <a:prstGeom prst="rect">
            <a:avLst/>
          </a:prstGeom>
        </p:spPr>
      </p:pic>
    </p:spTree>
    <p:extLst>
      <p:ext uri="{BB962C8B-B14F-4D97-AF65-F5344CB8AC3E}">
        <p14:creationId xmlns:p14="http://schemas.microsoft.com/office/powerpoint/2010/main" val="3476809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Een brief schrijven aan een bedrijf</a:t>
            </a:r>
            <a:endParaRPr lang="nl-NL" dirty="0"/>
          </a:p>
        </p:txBody>
      </p:sp>
      <p:sp>
        <p:nvSpPr>
          <p:cNvPr id="3" name="Tijdelijke aanduiding voor inhoud 2"/>
          <p:cNvSpPr>
            <a:spLocks noGrp="1"/>
          </p:cNvSpPr>
          <p:nvPr>
            <p:ph idx="1"/>
          </p:nvPr>
        </p:nvSpPr>
        <p:spPr/>
        <p:txBody>
          <a:bodyPr/>
          <a:lstStyle/>
          <a:p>
            <a:endParaRPr lang="nl-NL" dirty="0" smtClean="0"/>
          </a:p>
          <a:p>
            <a:r>
              <a:rPr lang="nl-NL" sz="3600" dirty="0" smtClean="0"/>
              <a:t>Hoe </a:t>
            </a:r>
            <a:r>
              <a:rPr lang="nl-NL" sz="3600" dirty="0"/>
              <a:t>ziet een goede brief er uit?</a:t>
            </a:r>
            <a:endParaRPr lang="nl-NL" sz="3600" dirty="0" smtClean="0"/>
          </a:p>
          <a:p>
            <a:pPr lvl="1"/>
            <a:r>
              <a:rPr lang="nl-NL" sz="2400" dirty="0" smtClean="0"/>
              <a:t>Een sollicitatiebrief</a:t>
            </a:r>
          </a:p>
          <a:p>
            <a:pPr lvl="1"/>
            <a:r>
              <a:rPr lang="nl-NL" sz="2400" dirty="0" smtClean="0"/>
              <a:t>Een sollicitatie voor stage</a:t>
            </a:r>
          </a:p>
          <a:p>
            <a:pPr lvl="1"/>
            <a:r>
              <a:rPr lang="nl-NL" sz="2400" dirty="0" smtClean="0"/>
              <a:t>Een klacht of vraag</a:t>
            </a:r>
          </a:p>
          <a:p>
            <a:pPr lvl="1"/>
            <a:endParaRPr lang="nl-NL" sz="2400" dirty="0"/>
          </a:p>
          <a:p>
            <a:r>
              <a:rPr lang="nl-NL" sz="3600" dirty="0"/>
              <a:t>Waar moet je op letten?</a:t>
            </a:r>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2</a:t>
            </a:fld>
            <a:endParaRPr lang="en-US"/>
          </a:p>
        </p:txBody>
      </p:sp>
    </p:spTree>
    <p:extLst>
      <p:ext uri="{BB962C8B-B14F-4D97-AF65-F5344CB8AC3E}">
        <p14:creationId xmlns:p14="http://schemas.microsoft.com/office/powerpoint/2010/main" val="3061935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 van de les</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l-NL" dirty="0" smtClean="0"/>
              <a:t>Na deze les kun je:</a:t>
            </a:r>
          </a:p>
          <a:p>
            <a:r>
              <a:rPr lang="nl-NL" dirty="0" smtClean="0"/>
              <a:t>een zakelijke brief er prima uit laten zien</a:t>
            </a:r>
          </a:p>
          <a:p>
            <a:endParaRPr lang="nl-NL" dirty="0"/>
          </a:p>
          <a:p>
            <a:pPr marL="0" indent="0">
              <a:buNone/>
            </a:pPr>
            <a:r>
              <a:rPr lang="nl-NL" dirty="0" smtClean="0"/>
              <a:t>Je gaat:</a:t>
            </a:r>
          </a:p>
          <a:p>
            <a:r>
              <a:rPr lang="nl-NL" dirty="0"/>
              <a:t>v</a:t>
            </a:r>
            <a:r>
              <a:rPr lang="nl-NL" dirty="0" smtClean="0"/>
              <a:t>oorbeelden bekijken</a:t>
            </a:r>
          </a:p>
          <a:p>
            <a:r>
              <a:rPr lang="nl-NL" dirty="0"/>
              <a:t>e</a:t>
            </a:r>
            <a:r>
              <a:rPr lang="nl-NL" dirty="0" smtClean="0"/>
              <a:t>en quiz maken</a:t>
            </a:r>
          </a:p>
          <a:p>
            <a:r>
              <a:rPr lang="nl-NL" dirty="0"/>
              <a:t>e</a:t>
            </a:r>
            <a:r>
              <a:rPr lang="nl-NL" dirty="0" smtClean="0"/>
              <a:t>en brief verbeteren</a:t>
            </a:r>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3</a:t>
            </a:fld>
            <a:endParaRPr lang="en-US"/>
          </a:p>
        </p:txBody>
      </p:sp>
      <p:pic>
        <p:nvPicPr>
          <p:cNvPr id="5" name="Afbeelding 4"/>
          <p:cNvPicPr>
            <a:picLocks noChangeAspect="1"/>
          </p:cNvPicPr>
          <p:nvPr/>
        </p:nvPicPr>
        <p:blipFill>
          <a:blip r:embed="rId3"/>
          <a:stretch>
            <a:fillRect/>
          </a:stretch>
        </p:blipFill>
        <p:spPr>
          <a:xfrm>
            <a:off x="7288285" y="4395730"/>
            <a:ext cx="1616270" cy="1616270"/>
          </a:xfrm>
          <a:prstGeom prst="rect">
            <a:avLst/>
          </a:prstGeom>
        </p:spPr>
      </p:pic>
    </p:spTree>
    <p:extLst>
      <p:ext uri="{BB962C8B-B14F-4D97-AF65-F5344CB8AC3E}">
        <p14:creationId xmlns:p14="http://schemas.microsoft.com/office/powerpoint/2010/main" val="2025376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 1</a:t>
            </a:r>
            <a:endParaRPr lang="nl-NL" dirty="0"/>
          </a:p>
        </p:txBody>
      </p:sp>
      <p:sp>
        <p:nvSpPr>
          <p:cNvPr id="3" name="Tijdelijke aanduiding voor inhoud 2"/>
          <p:cNvSpPr>
            <a:spLocks noGrp="1"/>
          </p:cNvSpPr>
          <p:nvPr>
            <p:ph idx="1"/>
          </p:nvPr>
        </p:nvSpPr>
        <p:spPr/>
        <p:txBody>
          <a:bodyPr>
            <a:normAutofit/>
          </a:bodyPr>
          <a:lstStyle/>
          <a:p>
            <a:r>
              <a:rPr lang="nl-NL" dirty="0" smtClean="0"/>
              <a:t>Kijk naar brief 1 en brief 2.</a:t>
            </a:r>
          </a:p>
          <a:p>
            <a:r>
              <a:rPr lang="nl-NL" dirty="0" smtClean="0"/>
              <a:t>Je hoeft de brief niet echt te lezen.</a:t>
            </a:r>
          </a:p>
          <a:p>
            <a:r>
              <a:rPr lang="nl-NL" dirty="0" smtClean="0"/>
              <a:t>Kijk vooral </a:t>
            </a:r>
            <a:r>
              <a:rPr lang="nl-NL" dirty="0" smtClean="0"/>
              <a:t>naar hoe </a:t>
            </a:r>
            <a:r>
              <a:rPr lang="nl-NL" dirty="0" smtClean="0"/>
              <a:t>de brief er uit ziet.</a:t>
            </a:r>
          </a:p>
          <a:p>
            <a:endParaRPr lang="nl-NL" dirty="0"/>
          </a:p>
          <a:p>
            <a:r>
              <a:rPr lang="nl-NL" dirty="0" smtClean="0"/>
              <a:t>Welke brief ziet er beter uit?</a:t>
            </a:r>
          </a:p>
          <a:p>
            <a:pPr marL="0" indent="0">
              <a:buNone/>
            </a:pPr>
            <a:endParaRPr lang="nl-NL" dirty="0" smtClean="0"/>
          </a:p>
          <a:p>
            <a:pPr marL="0" indent="0">
              <a:buNone/>
            </a:pPr>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4</a:t>
            </a:fld>
            <a:endParaRPr lang="en-US"/>
          </a:p>
        </p:txBody>
      </p:sp>
    </p:spTree>
    <p:extLst>
      <p:ext uri="{BB962C8B-B14F-4D97-AF65-F5344CB8AC3E}">
        <p14:creationId xmlns:p14="http://schemas.microsoft.com/office/powerpoint/2010/main" val="1229427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61185" y="297802"/>
            <a:ext cx="7956000" cy="1080000"/>
          </a:xfrm>
        </p:spPr>
        <p:txBody>
          <a:bodyPr/>
          <a:lstStyle/>
          <a:p>
            <a:r>
              <a:rPr lang="nl-NL" dirty="0" smtClean="0"/>
              <a:t>Brief 1</a:t>
            </a:r>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5</a:t>
            </a:fld>
            <a:endParaRPr lang="en-US"/>
          </a:p>
        </p:txBody>
      </p:sp>
      <p:pic>
        <p:nvPicPr>
          <p:cNvPr id="5" name="Tijdelijke aanduiding voor inhoud 4"/>
          <p:cNvPicPr>
            <a:picLocks noGrp="1"/>
          </p:cNvPicPr>
          <p:nvPr>
            <p:ph idx="1"/>
          </p:nvPr>
        </p:nvPicPr>
        <p:blipFill rotWithShape="1">
          <a:blip r:embed="rId3">
            <a:extLst>
              <a:ext uri="{28A0092B-C50C-407E-A947-70E740481C1C}">
                <a14:useLocalDpi xmlns:a14="http://schemas.microsoft.com/office/drawing/2010/main" val="0"/>
              </a:ext>
            </a:extLst>
          </a:blip>
          <a:srcRect l="20523" t="27599" r="24645" b="11585"/>
          <a:stretch/>
        </p:blipFill>
        <p:spPr bwMode="auto">
          <a:xfrm>
            <a:off x="270000" y="1278650"/>
            <a:ext cx="7535537" cy="463406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96950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40000" y="306137"/>
            <a:ext cx="7956000" cy="1080000"/>
          </a:xfrm>
        </p:spPr>
        <p:txBody>
          <a:bodyPr/>
          <a:lstStyle/>
          <a:p>
            <a:r>
              <a:rPr lang="nl-NL" dirty="0" smtClean="0"/>
              <a:t>Brief 2</a:t>
            </a:r>
            <a:endParaRPr lang="nl-NL" dirty="0"/>
          </a:p>
        </p:txBody>
      </p:sp>
      <p:pic>
        <p:nvPicPr>
          <p:cNvPr id="5" name="Tijdelijke aanduiding voor inhoud 4"/>
          <p:cNvPicPr>
            <a:picLocks noGrp="1" noChangeAspect="1"/>
          </p:cNvPicPr>
          <p:nvPr>
            <p:ph idx="1"/>
          </p:nvPr>
        </p:nvPicPr>
        <p:blipFill rotWithShape="1">
          <a:blip r:embed="rId2"/>
          <a:srcRect t="1476"/>
          <a:stretch/>
        </p:blipFill>
        <p:spPr>
          <a:xfrm>
            <a:off x="315290" y="1035586"/>
            <a:ext cx="6548218" cy="5841825"/>
          </a:xfrm>
          <a:prstGeom prst="rect">
            <a:avLst/>
          </a:prstGeom>
        </p:spPr>
      </p:pic>
      <p:sp>
        <p:nvSpPr>
          <p:cNvPr id="4" name="Tijdelijke aanduiding voor dianummer 3"/>
          <p:cNvSpPr>
            <a:spLocks noGrp="1"/>
          </p:cNvSpPr>
          <p:nvPr>
            <p:ph type="sldNum" sz="quarter" idx="12"/>
          </p:nvPr>
        </p:nvSpPr>
        <p:spPr/>
        <p:txBody>
          <a:bodyPr/>
          <a:lstStyle/>
          <a:p>
            <a:fld id="{455F048F-C0D5-874A-9894-EDA64BA77728}" type="slidenum">
              <a:rPr lang="en-US" smtClean="0"/>
              <a:pPr/>
              <a:t>6</a:t>
            </a:fld>
            <a:endParaRPr lang="en-US"/>
          </a:p>
        </p:txBody>
      </p:sp>
    </p:spTree>
    <p:extLst>
      <p:ext uri="{BB962C8B-B14F-4D97-AF65-F5344CB8AC3E}">
        <p14:creationId xmlns:p14="http://schemas.microsoft.com/office/powerpoint/2010/main" val="1387464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Welke brief ziet er beter uit?</a:t>
            </a:r>
            <a:endParaRPr lang="nl-NL" dirty="0"/>
          </a:p>
        </p:txBody>
      </p:sp>
      <p:sp>
        <p:nvSpPr>
          <p:cNvPr id="3" name="Tijdelijke aanduiding voor inhoud 2"/>
          <p:cNvSpPr>
            <a:spLocks noGrp="1"/>
          </p:cNvSpPr>
          <p:nvPr>
            <p:ph idx="1"/>
          </p:nvPr>
        </p:nvSpPr>
        <p:spPr/>
        <p:txBody>
          <a:bodyPr>
            <a:normAutofit/>
          </a:bodyPr>
          <a:lstStyle/>
          <a:p>
            <a:r>
              <a:rPr lang="nl-NL" dirty="0" smtClean="0"/>
              <a:t>Brief 1</a:t>
            </a:r>
          </a:p>
          <a:p>
            <a:endParaRPr lang="nl-NL" dirty="0" smtClean="0"/>
          </a:p>
          <a:p>
            <a:r>
              <a:rPr lang="nl-NL" dirty="0" smtClean="0"/>
              <a:t>Brief 2</a:t>
            </a:r>
          </a:p>
          <a:p>
            <a:endParaRPr lang="nl-NL" dirty="0"/>
          </a:p>
          <a:p>
            <a:r>
              <a:rPr lang="nl-NL" dirty="0" smtClean="0"/>
              <a:t>Waarom?</a:t>
            </a:r>
          </a:p>
          <a:p>
            <a:endParaRPr lang="nl-NL" dirty="0" smtClean="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7</a:t>
            </a:fld>
            <a:endParaRPr lang="en-US"/>
          </a:p>
        </p:txBody>
      </p:sp>
      <p:pic>
        <p:nvPicPr>
          <p:cNvPr id="5" name="Afbeelding 4"/>
          <p:cNvPicPr>
            <a:picLocks noChangeAspect="1"/>
          </p:cNvPicPr>
          <p:nvPr/>
        </p:nvPicPr>
        <p:blipFill>
          <a:blip r:embed="rId3"/>
          <a:stretch>
            <a:fillRect/>
          </a:stretch>
        </p:blipFill>
        <p:spPr>
          <a:xfrm>
            <a:off x="2397889" y="2160000"/>
            <a:ext cx="514350" cy="771525"/>
          </a:xfrm>
          <a:prstGeom prst="rect">
            <a:avLst/>
          </a:prstGeom>
        </p:spPr>
      </p:pic>
      <p:pic>
        <p:nvPicPr>
          <p:cNvPr id="6" name="Afbeelding 5"/>
          <p:cNvPicPr>
            <a:picLocks noChangeAspect="1"/>
          </p:cNvPicPr>
          <p:nvPr/>
        </p:nvPicPr>
        <p:blipFill>
          <a:blip r:embed="rId4"/>
          <a:stretch>
            <a:fillRect/>
          </a:stretch>
        </p:blipFill>
        <p:spPr>
          <a:xfrm>
            <a:off x="2387938" y="3227533"/>
            <a:ext cx="524301" cy="816935"/>
          </a:xfrm>
          <a:prstGeom prst="rect">
            <a:avLst/>
          </a:prstGeom>
        </p:spPr>
      </p:pic>
    </p:spTree>
    <p:extLst>
      <p:ext uri="{BB962C8B-B14F-4D97-AF65-F5344CB8AC3E}">
        <p14:creationId xmlns:p14="http://schemas.microsoft.com/office/powerpoint/2010/main" val="1246203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Opdracht 1</a:t>
            </a:r>
            <a:r>
              <a:rPr lang="nl-NL" dirty="0" smtClean="0"/>
              <a:t>.</a:t>
            </a:r>
            <a:endParaRPr lang="nl-NL" dirty="0"/>
          </a:p>
        </p:txBody>
      </p:sp>
      <p:sp>
        <p:nvSpPr>
          <p:cNvPr id="3" name="Tijdelijke aanduiding voor inhoud 2"/>
          <p:cNvSpPr>
            <a:spLocks noGrp="1"/>
          </p:cNvSpPr>
          <p:nvPr>
            <p:ph idx="1"/>
          </p:nvPr>
        </p:nvSpPr>
        <p:spPr/>
        <p:txBody>
          <a:bodyPr>
            <a:normAutofit/>
          </a:bodyPr>
          <a:lstStyle/>
          <a:p>
            <a:pPr lvl="0"/>
            <a:r>
              <a:rPr lang="nl-NL" dirty="0" smtClean="0"/>
              <a:t>Lees </a:t>
            </a:r>
            <a:r>
              <a:rPr lang="nl-NL" dirty="0"/>
              <a:t>de </a:t>
            </a:r>
            <a:r>
              <a:rPr lang="nl-NL" dirty="0" smtClean="0">
                <a:solidFill>
                  <a:schemeClr val="accent1"/>
                </a:solidFill>
              </a:rPr>
              <a:t>Checklist </a:t>
            </a:r>
            <a:r>
              <a:rPr lang="nl-NL" dirty="0">
                <a:solidFill>
                  <a:schemeClr val="accent1"/>
                </a:solidFill>
              </a:rPr>
              <a:t>leesbaarheid</a:t>
            </a:r>
            <a:r>
              <a:rPr lang="nl-NL" dirty="0"/>
              <a:t>. </a:t>
            </a:r>
          </a:p>
          <a:p>
            <a:pPr lvl="0"/>
            <a:r>
              <a:rPr lang="nl-NL" dirty="0"/>
              <a:t>Lees dan </a:t>
            </a:r>
            <a:r>
              <a:rPr lang="nl-NL" dirty="0" smtClean="0">
                <a:solidFill>
                  <a:schemeClr val="tx1"/>
                </a:solidFill>
              </a:rPr>
              <a:t>Brief </a:t>
            </a:r>
            <a:r>
              <a:rPr lang="nl-NL" dirty="0">
                <a:solidFill>
                  <a:schemeClr val="tx1"/>
                </a:solidFill>
              </a:rPr>
              <a:t>1</a:t>
            </a:r>
            <a:r>
              <a:rPr lang="nl-NL" dirty="0"/>
              <a:t> en kruis ‘ja’ of ‘nee’ aan in de checklist.</a:t>
            </a:r>
          </a:p>
          <a:p>
            <a:pPr lvl="0"/>
            <a:r>
              <a:rPr lang="nl-NL" dirty="0"/>
              <a:t>Tel het aantal keer dat je ‘ja’ hebt aangekruist en vul in</a:t>
            </a:r>
            <a:r>
              <a:rPr lang="nl-NL" dirty="0" smtClean="0"/>
              <a:t>.</a:t>
            </a:r>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8</a:t>
            </a:fld>
            <a:endParaRPr lang="en-US"/>
          </a:p>
        </p:txBody>
      </p:sp>
    </p:spTree>
    <p:extLst>
      <p:ext uri="{BB962C8B-B14F-4D97-AF65-F5344CB8AC3E}">
        <p14:creationId xmlns:p14="http://schemas.microsoft.com/office/powerpoint/2010/main" val="2914052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311073"/>
            <a:ext cx="7956000" cy="1080000"/>
          </a:xfrm>
        </p:spPr>
        <p:txBody>
          <a:bodyPr/>
          <a:lstStyle/>
          <a:p>
            <a:r>
              <a:rPr lang="nl-NL" dirty="0" smtClean="0"/>
              <a:t>Checklist leesbaarheid</a:t>
            </a:r>
            <a:endParaRPr lang="nl-NL" dirty="0"/>
          </a:p>
        </p:txBody>
      </p:sp>
      <p:sp>
        <p:nvSpPr>
          <p:cNvPr id="4" name="Tijdelijke aanduiding voor dianummer 3"/>
          <p:cNvSpPr>
            <a:spLocks noGrp="1"/>
          </p:cNvSpPr>
          <p:nvPr>
            <p:ph type="sldNum" sz="quarter" idx="12"/>
          </p:nvPr>
        </p:nvSpPr>
        <p:spPr/>
        <p:txBody>
          <a:bodyPr/>
          <a:lstStyle/>
          <a:p>
            <a:fld id="{455F048F-C0D5-874A-9894-EDA64BA77728}" type="slidenum">
              <a:rPr lang="en-US" smtClean="0"/>
              <a:pPr/>
              <a:t>9</a:t>
            </a:fld>
            <a:endParaRPr lang="en-US"/>
          </a:p>
        </p:txBody>
      </p:sp>
      <p:graphicFrame>
        <p:nvGraphicFramePr>
          <p:cNvPr id="13" name="Tijdelijke aanduiding voor inhoud 12"/>
          <p:cNvGraphicFramePr>
            <a:graphicFrameLocks noGrp="1"/>
          </p:cNvGraphicFramePr>
          <p:nvPr>
            <p:ph idx="1"/>
            <p:extLst>
              <p:ext uri="{D42A27DB-BD31-4B8C-83A1-F6EECF244321}">
                <p14:modId xmlns:p14="http://schemas.microsoft.com/office/powerpoint/2010/main" val="255383716"/>
              </p:ext>
            </p:extLst>
          </p:nvPr>
        </p:nvGraphicFramePr>
        <p:xfrm>
          <a:off x="675081" y="1257297"/>
          <a:ext cx="8053284" cy="4816392"/>
        </p:xfrm>
        <a:graphic>
          <a:graphicData uri="http://schemas.openxmlformats.org/drawingml/2006/table">
            <a:tbl>
              <a:tblPr firstRow="1" firstCol="1" bandRow="1"/>
              <a:tblGrid>
                <a:gridCol w="4679021">
                  <a:extLst>
                    <a:ext uri="{9D8B030D-6E8A-4147-A177-3AD203B41FA5}">
                      <a16:colId xmlns:a16="http://schemas.microsoft.com/office/drawing/2014/main" xmlns="" val="1409654645"/>
                    </a:ext>
                  </a:extLst>
                </a:gridCol>
                <a:gridCol w="445876">
                  <a:extLst>
                    <a:ext uri="{9D8B030D-6E8A-4147-A177-3AD203B41FA5}">
                      <a16:colId xmlns:a16="http://schemas.microsoft.com/office/drawing/2014/main" xmlns="" val="843021776"/>
                    </a:ext>
                  </a:extLst>
                </a:gridCol>
                <a:gridCol w="550683">
                  <a:extLst>
                    <a:ext uri="{9D8B030D-6E8A-4147-A177-3AD203B41FA5}">
                      <a16:colId xmlns:a16="http://schemas.microsoft.com/office/drawing/2014/main" xmlns="" val="3174432050"/>
                    </a:ext>
                  </a:extLst>
                </a:gridCol>
                <a:gridCol w="2377704">
                  <a:extLst>
                    <a:ext uri="{9D8B030D-6E8A-4147-A177-3AD203B41FA5}">
                      <a16:colId xmlns:a16="http://schemas.microsoft.com/office/drawing/2014/main" xmlns="" val="2529080435"/>
                    </a:ext>
                  </a:extLst>
                </a:gridCol>
              </a:tblGrid>
              <a:tr h="401366">
                <a:tc>
                  <a:txBody>
                    <a:bodyPr/>
                    <a:lstStyle/>
                    <a:p>
                      <a:pPr marL="457200">
                        <a:lnSpc>
                          <a:spcPct val="115000"/>
                        </a:lnSpc>
                        <a:spcAft>
                          <a:spcPts val="0"/>
                        </a:spcAft>
                      </a:pPr>
                      <a:r>
                        <a:rPr lang="nl-NL" sz="1400" b="1"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Checklist - leesbaarheid brief.</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nSpc>
                          <a:spcPct val="115000"/>
                        </a:lnSpc>
                        <a:spcAft>
                          <a:spcPts val="0"/>
                        </a:spcAft>
                      </a:pPr>
                      <a:r>
                        <a:rPr lang="nl-NL" sz="1600" b="1"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Ja</a:t>
                      </a:r>
                      <a:endParaRPr lang="nl-N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nSpc>
                          <a:spcPct val="115000"/>
                        </a:lnSpc>
                        <a:spcAft>
                          <a:spcPts val="0"/>
                        </a:spcAft>
                      </a:pPr>
                      <a:r>
                        <a:rPr lang="nl-NL" sz="1600" b="1"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Nee</a:t>
                      </a:r>
                      <a:endParaRPr lang="nl-N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nSpc>
                          <a:spcPct val="115000"/>
                        </a:lnSpc>
                        <a:spcAft>
                          <a:spcPts val="0"/>
                        </a:spcAft>
                      </a:pPr>
                      <a:r>
                        <a:rPr lang="nl-NL" sz="1600" b="1"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Omdat…</a:t>
                      </a:r>
                      <a:endParaRPr lang="nl-NL"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xmlns="" val="4236850003"/>
                  </a:ext>
                </a:extLst>
              </a:tr>
              <a:tr h="401366">
                <a:tc>
                  <a:txBody>
                    <a:bodyPr/>
                    <a:lstStyle/>
                    <a:p>
                      <a:pPr marL="0" lvl="0" indent="0">
                        <a:lnSpc>
                          <a:spcPct val="115000"/>
                        </a:lnSpc>
                        <a:spcAft>
                          <a:spcPts val="0"/>
                        </a:spcAft>
                        <a:buFont typeface="+mj-lt"/>
                        <a:buNone/>
                      </a:pPr>
                      <a:r>
                        <a:rPr lang="nl-NL" sz="1400">
                          <a:solidFill>
                            <a:schemeClr val="tx2"/>
                          </a:solidFill>
                          <a:effectLst/>
                          <a:latin typeface="Helvetica" panose="020B0604020202020204" pitchFamily="34" charset="0"/>
                          <a:ea typeface="Calibri" panose="020F0502020204030204" pitchFamily="34" charset="0"/>
                          <a:cs typeface="Times New Roman" panose="02020603050405020304" pitchFamily="18" charset="0"/>
                        </a:rPr>
                        <a:t>Het is duidelijk voor wie de brief is.</a:t>
                      </a:r>
                      <a:endParaRPr lang="nl-NL" sz="14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9823185"/>
                  </a:ext>
                </a:extLst>
              </a:tr>
              <a:tr h="401366">
                <a:tc>
                  <a:txBody>
                    <a:bodyPr/>
                    <a:lstStyle/>
                    <a:p>
                      <a:pPr marL="0" lvl="0" indent="0">
                        <a:lnSpc>
                          <a:spcPct val="115000"/>
                        </a:lnSpc>
                        <a:spcAft>
                          <a:spcPts val="0"/>
                        </a:spcAft>
                        <a:buFont typeface="+mj-lt"/>
                        <a:buNone/>
                      </a:pPr>
                      <a:r>
                        <a:rPr lang="nl-NL" sz="1400">
                          <a:solidFill>
                            <a:schemeClr val="tx2"/>
                          </a:solidFill>
                          <a:effectLst/>
                          <a:latin typeface="Helvetica" panose="020B0604020202020204" pitchFamily="34" charset="0"/>
                          <a:ea typeface="Calibri" panose="020F0502020204030204" pitchFamily="34" charset="0"/>
                          <a:cs typeface="Times New Roman" panose="02020603050405020304" pitchFamily="18" charset="0"/>
                        </a:rPr>
                        <a:t>De brief heeft een datum.</a:t>
                      </a:r>
                      <a:endParaRPr lang="nl-NL" sz="14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842749"/>
                  </a:ext>
                </a:extLst>
              </a:tr>
              <a:tr h="401366">
                <a:tc>
                  <a:txBody>
                    <a:bodyPr/>
                    <a:lstStyle/>
                    <a:p>
                      <a:pPr marL="0" lvl="0" indent="0">
                        <a:lnSpc>
                          <a:spcPct val="115000"/>
                        </a:lnSpc>
                        <a:spcAft>
                          <a:spcPts val="0"/>
                        </a:spcAft>
                        <a:buFont typeface="+mj-lt"/>
                        <a:buNone/>
                      </a:pPr>
                      <a:r>
                        <a:rPr lang="nl-NL" sz="1400">
                          <a:solidFill>
                            <a:schemeClr val="tx2"/>
                          </a:solidFill>
                          <a:effectLst/>
                          <a:latin typeface="Helvetica" panose="020B0604020202020204" pitchFamily="34" charset="0"/>
                          <a:ea typeface="Calibri" panose="020F0502020204030204" pitchFamily="34" charset="0"/>
                          <a:cs typeface="Times New Roman" panose="02020603050405020304" pitchFamily="18" charset="0"/>
                        </a:rPr>
                        <a:t>De brief heeft een onderwerp.</a:t>
                      </a:r>
                      <a:endParaRPr lang="nl-NL" sz="14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63680971"/>
                  </a:ext>
                </a:extLst>
              </a:tr>
              <a:tr h="401366">
                <a:tc>
                  <a:txBody>
                    <a:bodyPr/>
                    <a:lstStyle/>
                    <a:p>
                      <a:pPr marL="0" lvl="0" indent="0">
                        <a:lnSpc>
                          <a:spcPct val="115000"/>
                        </a:lnSpc>
                        <a:spcAft>
                          <a:spcPts val="0"/>
                        </a:spcAft>
                        <a:buFont typeface="+mj-lt"/>
                        <a:buNone/>
                      </a:pPr>
                      <a:r>
                        <a:rPr lang="nl-NL" sz="1400">
                          <a:solidFill>
                            <a:schemeClr val="tx2"/>
                          </a:solidFill>
                          <a:effectLst/>
                          <a:latin typeface="Helvetica" panose="020B0604020202020204" pitchFamily="34" charset="0"/>
                          <a:ea typeface="Calibri" panose="020F0502020204030204" pitchFamily="34" charset="0"/>
                          <a:cs typeface="Times New Roman" panose="02020603050405020304" pitchFamily="18" charset="0"/>
                        </a:rPr>
                        <a:t>De brief heeft een goede  aanhef.</a:t>
                      </a:r>
                      <a:endParaRPr lang="nl-NL" sz="14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92219891"/>
                  </a:ext>
                </a:extLst>
              </a:tr>
              <a:tr h="401366">
                <a:tc>
                  <a:txBody>
                    <a:bodyPr/>
                    <a:lstStyle/>
                    <a:p>
                      <a:pPr marL="0" lvl="0" indent="0">
                        <a:lnSpc>
                          <a:spcPct val="115000"/>
                        </a:lnSpc>
                        <a:spcAft>
                          <a:spcPts val="0"/>
                        </a:spcAft>
                        <a:buFont typeface="+mj-lt"/>
                        <a:buNone/>
                      </a:pPr>
                      <a:r>
                        <a:rPr lang="nl-NL" sz="1400">
                          <a:solidFill>
                            <a:schemeClr val="tx2"/>
                          </a:solidFill>
                          <a:effectLst/>
                          <a:latin typeface="Helvetica" panose="020B0604020202020204" pitchFamily="34" charset="0"/>
                          <a:ea typeface="Calibri" panose="020F0502020204030204" pitchFamily="34" charset="0"/>
                          <a:cs typeface="Times New Roman" panose="02020603050405020304" pitchFamily="18" charset="0"/>
                        </a:rPr>
                        <a:t>De brief heeft een duidelijk beginstuk (inleiding).</a:t>
                      </a:r>
                      <a:endParaRPr lang="nl-NL" sz="14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18692251"/>
                  </a:ext>
                </a:extLst>
              </a:tr>
              <a:tr h="401366">
                <a:tc>
                  <a:txBody>
                    <a:bodyPr/>
                    <a:lstStyle/>
                    <a:p>
                      <a:pPr marL="0" lvl="0" indent="0">
                        <a:lnSpc>
                          <a:spcPct val="115000"/>
                        </a:lnSpc>
                        <a:spcAft>
                          <a:spcPts val="0"/>
                        </a:spcAft>
                        <a:buFont typeface="+mj-lt"/>
                        <a:buNone/>
                      </a:pPr>
                      <a:r>
                        <a:rPr lang="nl-NL" sz="1400">
                          <a:solidFill>
                            <a:schemeClr val="tx2"/>
                          </a:solidFill>
                          <a:effectLst/>
                          <a:latin typeface="Helvetica" panose="020B0604020202020204" pitchFamily="34" charset="0"/>
                          <a:ea typeface="Calibri" panose="020F0502020204030204" pitchFamily="34" charset="0"/>
                          <a:cs typeface="Times New Roman" panose="02020603050405020304" pitchFamily="18" charset="0"/>
                        </a:rPr>
                        <a:t>De brief heeft een duidelijk slot. </a:t>
                      </a:r>
                      <a:endParaRPr lang="nl-NL" sz="14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80216140"/>
                  </a:ext>
                </a:extLst>
              </a:tr>
              <a:tr h="401366">
                <a:tc>
                  <a:txBody>
                    <a:bodyPr/>
                    <a:lstStyle/>
                    <a:p>
                      <a:pPr marL="0" lvl="0" indent="0">
                        <a:lnSpc>
                          <a:spcPct val="115000"/>
                        </a:lnSpc>
                        <a:spcAft>
                          <a:spcPts val="0"/>
                        </a:spcAft>
                        <a:buFont typeface="+mj-lt"/>
                        <a:buNone/>
                      </a:pPr>
                      <a:r>
                        <a:rPr lang="nl-NL" sz="1400">
                          <a:solidFill>
                            <a:schemeClr val="tx2"/>
                          </a:solidFill>
                          <a:effectLst/>
                          <a:latin typeface="Helvetica" panose="020B0604020202020204" pitchFamily="34" charset="0"/>
                          <a:ea typeface="Calibri" panose="020F0502020204030204" pitchFamily="34" charset="0"/>
                          <a:cs typeface="Times New Roman" panose="02020603050405020304" pitchFamily="18" charset="0"/>
                        </a:rPr>
                        <a:t>De brief ziet er goed uit door gebruik witregels.</a:t>
                      </a:r>
                      <a:endParaRPr lang="nl-NL" sz="14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6865636"/>
                  </a:ext>
                </a:extLst>
              </a:tr>
              <a:tr h="401366">
                <a:tc>
                  <a:txBody>
                    <a:bodyPr/>
                    <a:lstStyle/>
                    <a:p>
                      <a:pPr marL="0" lvl="0" indent="0">
                        <a:lnSpc>
                          <a:spcPct val="115000"/>
                        </a:lnSpc>
                        <a:spcAft>
                          <a:spcPts val="0"/>
                        </a:spcAft>
                        <a:buFont typeface="+mj-lt"/>
                        <a:buNone/>
                      </a:pPr>
                      <a:r>
                        <a:rPr lang="nl-NL" sz="1400">
                          <a:solidFill>
                            <a:schemeClr val="tx2"/>
                          </a:solidFill>
                          <a:effectLst/>
                          <a:latin typeface="Helvetica" panose="020B0604020202020204" pitchFamily="34" charset="0"/>
                          <a:ea typeface="Calibri" panose="020F0502020204030204" pitchFamily="34" charset="0"/>
                          <a:cs typeface="Times New Roman" panose="02020603050405020304" pitchFamily="18" charset="0"/>
                        </a:rPr>
                        <a:t>De brief heeft een afsluitende zin.</a:t>
                      </a:r>
                      <a:endParaRPr lang="nl-NL" sz="14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62239784"/>
                  </a:ext>
                </a:extLst>
              </a:tr>
              <a:tr h="401366">
                <a:tc>
                  <a:txBody>
                    <a:bodyPr/>
                    <a:lstStyle/>
                    <a:p>
                      <a:pPr marL="0" lvl="0" indent="0">
                        <a:lnSpc>
                          <a:spcPct val="115000"/>
                        </a:lnSpc>
                        <a:spcAft>
                          <a:spcPts val="0"/>
                        </a:spcAft>
                        <a:buFont typeface="+mj-lt"/>
                        <a:buNone/>
                      </a:pPr>
                      <a:r>
                        <a:rPr lang="nl-NL" sz="1400">
                          <a:solidFill>
                            <a:schemeClr val="tx2"/>
                          </a:solidFill>
                          <a:effectLst/>
                          <a:latin typeface="Helvetica" panose="020B0604020202020204" pitchFamily="34" charset="0"/>
                          <a:ea typeface="Calibri" panose="020F0502020204030204" pitchFamily="34" charset="0"/>
                          <a:cs typeface="Times New Roman" panose="02020603050405020304" pitchFamily="18" charset="0"/>
                        </a:rPr>
                        <a:t>De brief heeft onderaan een passende groet.</a:t>
                      </a:r>
                      <a:endParaRPr lang="nl-NL" sz="140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60780349"/>
                  </a:ext>
                </a:extLst>
              </a:tr>
              <a:tr h="401366">
                <a:tc>
                  <a:txBody>
                    <a:bodyPr/>
                    <a:lstStyle/>
                    <a:p>
                      <a:pPr marL="0" lvl="0" indent="0">
                        <a:lnSpc>
                          <a:spcPct val="115000"/>
                        </a:lnSpc>
                        <a:spcAft>
                          <a:spcPts val="0"/>
                        </a:spcAft>
                        <a:buFont typeface="+mj-lt"/>
                        <a:buNone/>
                      </a:pPr>
                      <a:r>
                        <a:rPr lang="nl-NL" sz="1400" dirty="0">
                          <a:solidFill>
                            <a:schemeClr val="tx2"/>
                          </a:solidFill>
                          <a:effectLst/>
                          <a:latin typeface="Helvetica" panose="020B0604020202020204" pitchFamily="34" charset="0"/>
                          <a:ea typeface="Calibri" panose="020F0502020204030204" pitchFamily="34" charset="0"/>
                          <a:cs typeface="Times New Roman" panose="02020603050405020304" pitchFamily="18" charset="0"/>
                        </a:rPr>
                        <a:t>Het is duidelijk wie de brief heeft geschreven.</a:t>
                      </a:r>
                      <a:endParaRPr lang="nl-NL"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xmlns="" val="2689263965"/>
                  </a:ext>
                </a:extLst>
              </a:tr>
              <a:tr h="401366">
                <a:tc>
                  <a:txBody>
                    <a:bodyPr/>
                    <a:lstStyle/>
                    <a:p>
                      <a:pPr>
                        <a:lnSpc>
                          <a:spcPct val="115000"/>
                        </a:lnSpc>
                        <a:spcAft>
                          <a:spcPts val="0"/>
                        </a:spcAft>
                      </a:pPr>
                      <a:r>
                        <a:rPr lang="nl-NL" sz="1400" b="1"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Aantal keer ‘Ja’ in brief 1</a:t>
                      </a:r>
                      <a:endParaRPr lang="nl-NL"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nSpc>
                          <a:spcPct val="115000"/>
                        </a:lnSpc>
                        <a:spcAft>
                          <a:spcPts val="0"/>
                        </a:spcAft>
                      </a:pPr>
                      <a:r>
                        <a:rPr lang="nl-NL" sz="110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a:t>
                      </a:r>
                      <a:endParaRPr lang="nl-NL"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lnSpc>
                          <a:spcPct val="115000"/>
                        </a:lnSpc>
                        <a:spcAft>
                          <a:spcPts val="0"/>
                        </a:spcAft>
                      </a:pPr>
                      <a:r>
                        <a:rPr lang="nl-NL" sz="11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nSpc>
                          <a:spcPct val="115000"/>
                        </a:lnSpc>
                        <a:spcAft>
                          <a:spcPts val="0"/>
                        </a:spcAft>
                      </a:pPr>
                      <a:r>
                        <a:rPr lang="nl-NL" sz="1100" dirty="0">
                          <a:solidFill>
                            <a:srgbClr val="000000"/>
                          </a:solidFill>
                          <a:effectLst/>
                          <a:latin typeface="Helvetica" panose="020B0604020202020204" pitchFamily="34" charset="0"/>
                          <a:ea typeface="Calibri" panose="020F0502020204030204" pitchFamily="34" charset="0"/>
                          <a:cs typeface="Times New Roman" panose="02020603050405020304" pitchFamily="18" charset="0"/>
                        </a:rPr>
                        <a:t> </a:t>
                      </a:r>
                      <a:endParaRPr lang="nl-N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xmlns="" val="1729667741"/>
                  </a:ext>
                </a:extLst>
              </a:tr>
            </a:tbl>
          </a:graphicData>
        </a:graphic>
      </p:graphicFrame>
    </p:spTree>
    <p:extLst>
      <p:ext uri="{BB962C8B-B14F-4D97-AF65-F5344CB8AC3E}">
        <p14:creationId xmlns:p14="http://schemas.microsoft.com/office/powerpoint/2010/main" val="3251646280"/>
      </p:ext>
    </p:extLst>
  </p:cSld>
  <p:clrMapOvr>
    <a:masterClrMapping/>
  </p:clrMapOvr>
</p:sld>
</file>

<file path=ppt/theme/theme1.xml><?xml version="1.0" encoding="utf-8"?>
<a:theme xmlns:a="http://schemas.openxmlformats.org/drawingml/2006/main" name="ITTA-volg">
  <a:themeElements>
    <a:clrScheme name="ITTA">
      <a:dk1>
        <a:srgbClr val="00287A"/>
      </a:dk1>
      <a:lt1>
        <a:srgbClr val="FFFFFF"/>
      </a:lt1>
      <a:dk2>
        <a:srgbClr val="000000"/>
      </a:dk2>
      <a:lt2>
        <a:srgbClr val="99A9C9"/>
      </a:lt2>
      <a:accent1>
        <a:srgbClr val="E87726"/>
      </a:accent1>
      <a:accent2>
        <a:srgbClr val="FFFFFF"/>
      </a:accent2>
      <a:accent3>
        <a:srgbClr val="99A9C9"/>
      </a:accent3>
      <a:accent4>
        <a:srgbClr val="0055FF"/>
      </a:accent4>
      <a:accent5>
        <a:srgbClr val="00287A"/>
      </a:accent5>
      <a:accent6>
        <a:srgbClr val="000000"/>
      </a:accent6>
      <a:hlink>
        <a:srgbClr val="E87726"/>
      </a:hlink>
      <a:folHlink>
        <a:srgbClr val="0055FF"/>
      </a:folHlink>
    </a:clrScheme>
    <a:fontScheme name="Office 2">
      <a:majorFont>
        <a:latin typeface="TheSansOffice LF"/>
        <a:ea typeface=""/>
        <a:cs typeface=""/>
        <a:font script="Jpan" typeface="Arial"/>
        <a:font script="Hang" typeface="Arial"/>
        <a:font script="Hans" typeface="Arial"/>
        <a:font script="Hant" typeface="Arial"/>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heSansOffice LF"/>
        <a:ea typeface=""/>
        <a:cs typeface=""/>
        <a:font script="Jpan" typeface="Arial"/>
        <a:font script="Hang" typeface="Arial"/>
        <a:font script="Hans" typeface="Arial"/>
        <a:font script="Hant" typeface="Arial"/>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ITTA-template</Template>
  <TotalTime>3622</TotalTime>
  <Words>1535</Words>
  <Application>Microsoft Office PowerPoint</Application>
  <PresentationFormat>Diavoorstelling (4:3)</PresentationFormat>
  <Paragraphs>178</Paragraphs>
  <Slides>13</Slides>
  <Notes>11</Notes>
  <HiddenSlides>0</HiddenSlides>
  <MMClips>0</MMClips>
  <ScaleCrop>false</ScaleCrop>
  <HeadingPairs>
    <vt:vector size="4" baseType="variant">
      <vt:variant>
        <vt:lpstr>Thema</vt:lpstr>
      </vt:variant>
      <vt:variant>
        <vt:i4>1</vt:i4>
      </vt:variant>
      <vt:variant>
        <vt:lpstr>Diatitels</vt:lpstr>
      </vt:variant>
      <vt:variant>
        <vt:i4>13</vt:i4>
      </vt:variant>
    </vt:vector>
  </HeadingPairs>
  <TitlesOfParts>
    <vt:vector size="14" baseType="lpstr">
      <vt:lpstr>ITTA-volg</vt:lpstr>
      <vt:lpstr>De leesbaarheid van een brief </vt:lpstr>
      <vt:lpstr>Een brief schrijven aan een bedrijf</vt:lpstr>
      <vt:lpstr>Doel van de les</vt:lpstr>
      <vt:lpstr>Opdracht 1</vt:lpstr>
      <vt:lpstr>Brief 1</vt:lpstr>
      <vt:lpstr>Brief 2</vt:lpstr>
      <vt:lpstr>Welke brief ziet er beter uit?</vt:lpstr>
      <vt:lpstr>Opdracht 1.</vt:lpstr>
      <vt:lpstr>Checklist leesbaarheid</vt:lpstr>
      <vt:lpstr>Opdracht 2</vt:lpstr>
      <vt:lpstr>Opdracht 3 Quiz</vt:lpstr>
      <vt:lpstr>Opdracht 4</vt:lpstr>
      <vt:lpstr>Terugkijken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Halewijn</dc:creator>
  <cp:lastModifiedBy>\</cp:lastModifiedBy>
  <cp:revision>266</cp:revision>
  <cp:lastPrinted>2013-12-10T10:20:47Z</cp:lastPrinted>
  <dcterms:created xsi:type="dcterms:W3CDTF">2013-03-28T11:54:07Z</dcterms:created>
  <dcterms:modified xsi:type="dcterms:W3CDTF">2020-05-14T09:46:24Z</dcterms:modified>
</cp:coreProperties>
</file>