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4" r:id="rId3"/>
  </p:sldMasterIdLst>
  <p:notesMasterIdLst>
    <p:notesMasterId r:id="rId18"/>
  </p:notesMasterIdLst>
  <p:sldIdLst>
    <p:sldId id="263" r:id="rId4"/>
    <p:sldId id="264" r:id="rId5"/>
    <p:sldId id="330" r:id="rId6"/>
    <p:sldId id="284" r:id="rId7"/>
    <p:sldId id="332" r:id="rId8"/>
    <p:sldId id="338" r:id="rId9"/>
    <p:sldId id="295" r:id="rId10"/>
    <p:sldId id="333" r:id="rId11"/>
    <p:sldId id="340" r:id="rId12"/>
    <p:sldId id="258" r:id="rId13"/>
    <p:sldId id="335" r:id="rId14"/>
    <p:sldId id="319" r:id="rId15"/>
    <p:sldId id="320" r:id="rId16"/>
    <p:sldId id="297" r:id="rId17"/>
  </p:sldIdLst>
  <p:sldSz cx="12192000" cy="6858000"/>
  <p:notesSz cx="6797675" cy="99298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269A43-95CB-48AD-B251-37CADFC0129E}" v="1" dt="2024-03-18T10:10:46.4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72E0FA-9D5C-4930-9C4D-12EBC8420AA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F6A386DD-902D-4F15-87B5-800A3A505315}">
      <dgm:prSet phldrT="[Tekst]" custT="1"/>
      <dgm:spPr/>
      <dgm:t>
        <a:bodyPr/>
        <a:lstStyle/>
        <a:p>
          <a:pPr algn="ctr"/>
          <a:r>
            <a:rPr lang="nl-NL" sz="2000" b="1" dirty="0"/>
            <a:t>Individueel</a:t>
          </a:r>
        </a:p>
        <a:p>
          <a:pPr algn="ctr"/>
          <a:endParaRPr lang="nl-NL" sz="1600" b="1" dirty="0">
            <a:solidFill>
              <a:srgbClr val="000000">
                <a:lumMod val="75000"/>
                <a:lumOff val="25000"/>
              </a:srgbClr>
            </a:solidFill>
            <a:latin typeface="Arial" panose="020B0604020202020204"/>
          </a:endParaRPr>
        </a:p>
        <a:p>
          <a:pPr algn="ctr"/>
          <a:r>
            <a:rPr lang="nl-NL" sz="1600" b="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</a:rPr>
            <a:t>begeleiding, taallessen, t</a:t>
          </a:r>
          <a:r>
            <a:rPr kumimoji="0" lang="nl-NL" sz="1600" b="0" i="0" u="none" strike="noStrike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rPr>
            <a:t>aal</a:t>
          </a:r>
          <a:r>
            <a:rPr lang="nl-NL" sz="1600" b="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</a:rPr>
            <a:t>coach</a:t>
          </a:r>
          <a:endParaRPr lang="nl-NL" sz="1600" b="0" dirty="0"/>
        </a:p>
      </dgm:t>
    </dgm:pt>
    <dgm:pt modelId="{01DD3226-5539-4B8D-8795-EA8BB2A1FE6D}" type="parTrans" cxnId="{036B0C64-26E5-4EDF-8CB7-45202F24A495}">
      <dgm:prSet/>
      <dgm:spPr/>
      <dgm:t>
        <a:bodyPr/>
        <a:lstStyle/>
        <a:p>
          <a:endParaRPr lang="nl-NL"/>
        </a:p>
      </dgm:t>
    </dgm:pt>
    <dgm:pt modelId="{8727E7B0-50A6-47D7-8C3B-D10C4B13571C}" type="sibTrans" cxnId="{036B0C64-26E5-4EDF-8CB7-45202F24A495}">
      <dgm:prSet/>
      <dgm:spPr/>
      <dgm:t>
        <a:bodyPr/>
        <a:lstStyle/>
        <a:p>
          <a:endParaRPr lang="nl-NL"/>
        </a:p>
      </dgm:t>
    </dgm:pt>
    <dgm:pt modelId="{475956F3-B610-4E23-909F-102F19DC0C03}">
      <dgm:prSet phldrT="[Tekst]" custT="1"/>
      <dgm:spPr/>
      <dgm:t>
        <a:bodyPr/>
        <a:lstStyle/>
        <a:p>
          <a:pPr algn="ctr"/>
          <a:r>
            <a:rPr lang="nl-NL" sz="2000" b="1" dirty="0"/>
            <a:t>Praktijk</a:t>
          </a:r>
        </a:p>
        <a:p>
          <a:pPr algn="ctr"/>
          <a:endParaRPr lang="nl-NL" sz="1600" b="1" dirty="0">
            <a:solidFill>
              <a:srgbClr val="000000">
                <a:lumMod val="75000"/>
                <a:lumOff val="25000"/>
              </a:srgbClr>
            </a:solidFill>
            <a:latin typeface="Arial" panose="020B0604020202020204"/>
            <a:cs typeface="Arial" panose="020B0604020202020204"/>
          </a:endParaRPr>
        </a:p>
        <a:p>
          <a:pPr algn="ctr"/>
          <a:r>
            <a:rPr lang="nl-NL" sz="1600" b="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  <a:cs typeface="Arial" panose="020B0604020202020204"/>
            </a:rPr>
            <a:t>extra taalopdrachten, woordenschat, b</a:t>
          </a:r>
          <a:r>
            <a:rPr lang="nl-NL" sz="1600" b="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</a:rPr>
            <a:t>uddy </a:t>
          </a:r>
          <a:endParaRPr lang="nl-NL" sz="1600" b="0" dirty="0"/>
        </a:p>
        <a:p>
          <a:pPr algn="ctr"/>
          <a:endParaRPr lang="nl-NL" sz="1200" dirty="0"/>
        </a:p>
      </dgm:t>
    </dgm:pt>
    <dgm:pt modelId="{B1D207AE-3F51-434B-AEB6-73086D276017}" type="parTrans" cxnId="{B45F25AF-BA46-46AD-A3A8-FADE53F1D043}">
      <dgm:prSet/>
      <dgm:spPr/>
      <dgm:t>
        <a:bodyPr/>
        <a:lstStyle/>
        <a:p>
          <a:endParaRPr lang="nl-NL"/>
        </a:p>
      </dgm:t>
    </dgm:pt>
    <dgm:pt modelId="{7F5CCAEA-0C2D-42C2-A73E-E2F9F615A4D4}" type="sibTrans" cxnId="{B45F25AF-BA46-46AD-A3A8-FADE53F1D043}">
      <dgm:prSet/>
      <dgm:spPr/>
      <dgm:t>
        <a:bodyPr/>
        <a:lstStyle/>
        <a:p>
          <a:endParaRPr lang="nl-NL"/>
        </a:p>
      </dgm:t>
    </dgm:pt>
    <dgm:pt modelId="{E7240783-EA4B-4AA6-95F4-C6CEBA2FD524}" type="pres">
      <dgm:prSet presAssocID="{4072E0FA-9D5C-4930-9C4D-12EBC8420AAB}" presName="compositeShape" presStyleCnt="0">
        <dgm:presLayoutVars>
          <dgm:dir/>
          <dgm:resizeHandles/>
        </dgm:presLayoutVars>
      </dgm:prSet>
      <dgm:spPr/>
    </dgm:pt>
    <dgm:pt modelId="{21EC02C3-E7E6-407F-ACA2-7787EB77E30D}" type="pres">
      <dgm:prSet presAssocID="{4072E0FA-9D5C-4930-9C4D-12EBC8420AAB}" presName="pyramid" presStyleLbl="node1" presStyleIdx="0" presStyleCnt="1" custScaleX="91625" custScaleY="90510" custLinFactNeighborX="9281" custLinFactNeighborY="135"/>
      <dgm:spPr/>
    </dgm:pt>
    <dgm:pt modelId="{958AC6BC-2AC8-4658-BF66-0C5ACE52BE93}" type="pres">
      <dgm:prSet presAssocID="{4072E0FA-9D5C-4930-9C4D-12EBC8420AAB}" presName="theList" presStyleCnt="0"/>
      <dgm:spPr/>
    </dgm:pt>
    <dgm:pt modelId="{39279351-DB1C-40F4-9E3D-4C42A393A99C}" type="pres">
      <dgm:prSet presAssocID="{F6A386DD-902D-4F15-87B5-800A3A505315}" presName="aNode" presStyleLbl="fgAcc1" presStyleIdx="0" presStyleCnt="2" custScaleX="157009" custScaleY="30940" custLinFactNeighborX="-23485" custLinFactNeighborY="91138">
        <dgm:presLayoutVars>
          <dgm:bulletEnabled val="1"/>
        </dgm:presLayoutVars>
      </dgm:prSet>
      <dgm:spPr/>
    </dgm:pt>
    <dgm:pt modelId="{650AD7A0-84A2-440D-9DDE-A10D49E7C3AE}" type="pres">
      <dgm:prSet presAssocID="{F6A386DD-902D-4F15-87B5-800A3A505315}" presName="aSpace" presStyleCnt="0"/>
      <dgm:spPr/>
    </dgm:pt>
    <dgm:pt modelId="{A62BB1E7-7C1A-47C9-8B20-BF9C350C3BB6}" type="pres">
      <dgm:prSet presAssocID="{475956F3-B610-4E23-909F-102F19DC0C03}" presName="aNode" presStyleLbl="fgAcc1" presStyleIdx="1" presStyleCnt="2" custScaleX="160589" custScaleY="31450" custLinFactY="1139" custLinFactNeighborX="62277" custLinFactNeighborY="100000">
        <dgm:presLayoutVars>
          <dgm:bulletEnabled val="1"/>
        </dgm:presLayoutVars>
      </dgm:prSet>
      <dgm:spPr/>
    </dgm:pt>
    <dgm:pt modelId="{63257E3E-5857-4E9F-8616-91E0C1FF7721}" type="pres">
      <dgm:prSet presAssocID="{475956F3-B610-4E23-909F-102F19DC0C03}" presName="aSpace" presStyleCnt="0"/>
      <dgm:spPr/>
    </dgm:pt>
  </dgm:ptLst>
  <dgm:cxnLst>
    <dgm:cxn modelId="{788B3642-17E9-45FD-9D3A-7AB263E09EE4}" type="presOf" srcId="{F6A386DD-902D-4F15-87B5-800A3A505315}" destId="{39279351-DB1C-40F4-9E3D-4C42A393A99C}" srcOrd="0" destOrd="0" presId="urn:microsoft.com/office/officeart/2005/8/layout/pyramid2"/>
    <dgm:cxn modelId="{036B0C64-26E5-4EDF-8CB7-45202F24A495}" srcId="{4072E0FA-9D5C-4930-9C4D-12EBC8420AAB}" destId="{F6A386DD-902D-4F15-87B5-800A3A505315}" srcOrd="0" destOrd="0" parTransId="{01DD3226-5539-4B8D-8795-EA8BB2A1FE6D}" sibTransId="{8727E7B0-50A6-47D7-8C3B-D10C4B13571C}"/>
    <dgm:cxn modelId="{B45F25AF-BA46-46AD-A3A8-FADE53F1D043}" srcId="{4072E0FA-9D5C-4930-9C4D-12EBC8420AAB}" destId="{475956F3-B610-4E23-909F-102F19DC0C03}" srcOrd="1" destOrd="0" parTransId="{B1D207AE-3F51-434B-AEB6-73086D276017}" sibTransId="{7F5CCAEA-0C2D-42C2-A73E-E2F9F615A4D4}"/>
    <dgm:cxn modelId="{950C9EE1-EC5D-48A5-8AC4-57F8678C9013}" type="presOf" srcId="{475956F3-B610-4E23-909F-102F19DC0C03}" destId="{A62BB1E7-7C1A-47C9-8B20-BF9C350C3BB6}" srcOrd="0" destOrd="0" presId="urn:microsoft.com/office/officeart/2005/8/layout/pyramid2"/>
    <dgm:cxn modelId="{A41392F0-1ED4-416C-A9E8-D5F0993B5B6D}" type="presOf" srcId="{4072E0FA-9D5C-4930-9C4D-12EBC8420AAB}" destId="{E7240783-EA4B-4AA6-95F4-C6CEBA2FD524}" srcOrd="0" destOrd="0" presId="urn:microsoft.com/office/officeart/2005/8/layout/pyramid2"/>
    <dgm:cxn modelId="{F851C9DF-AB34-4201-A42A-7E3C69338275}" type="presParOf" srcId="{E7240783-EA4B-4AA6-95F4-C6CEBA2FD524}" destId="{21EC02C3-E7E6-407F-ACA2-7787EB77E30D}" srcOrd="0" destOrd="0" presId="urn:microsoft.com/office/officeart/2005/8/layout/pyramid2"/>
    <dgm:cxn modelId="{13D09ADA-15B9-46AC-AEC8-C3A58F82E988}" type="presParOf" srcId="{E7240783-EA4B-4AA6-95F4-C6CEBA2FD524}" destId="{958AC6BC-2AC8-4658-BF66-0C5ACE52BE93}" srcOrd="1" destOrd="0" presId="urn:microsoft.com/office/officeart/2005/8/layout/pyramid2"/>
    <dgm:cxn modelId="{357BAA1F-297D-484A-892C-8B436B3839CA}" type="presParOf" srcId="{958AC6BC-2AC8-4658-BF66-0C5ACE52BE93}" destId="{39279351-DB1C-40F4-9E3D-4C42A393A99C}" srcOrd="0" destOrd="0" presId="urn:microsoft.com/office/officeart/2005/8/layout/pyramid2"/>
    <dgm:cxn modelId="{7DE2A316-BA0F-4CF5-9BD0-26B6DB6637F6}" type="presParOf" srcId="{958AC6BC-2AC8-4658-BF66-0C5ACE52BE93}" destId="{650AD7A0-84A2-440D-9DDE-A10D49E7C3AE}" srcOrd="1" destOrd="0" presId="urn:microsoft.com/office/officeart/2005/8/layout/pyramid2"/>
    <dgm:cxn modelId="{D83C8D80-E1C8-447F-9C98-AE0BF4A03007}" type="presParOf" srcId="{958AC6BC-2AC8-4658-BF66-0C5ACE52BE93}" destId="{A62BB1E7-7C1A-47C9-8B20-BF9C350C3BB6}" srcOrd="2" destOrd="0" presId="urn:microsoft.com/office/officeart/2005/8/layout/pyramid2"/>
    <dgm:cxn modelId="{1142B98F-6BF9-4AB9-B465-8F0D1B8048B7}" type="presParOf" srcId="{958AC6BC-2AC8-4658-BF66-0C5ACE52BE93}" destId="{63257E3E-5857-4E9F-8616-91E0C1FF7721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0AAA1A-4B67-479F-9CAE-DE6E788B2BCA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F411B741-3298-48CE-B31E-7EEB1C188970}" type="pres">
      <dgm:prSet presAssocID="{140AAA1A-4B67-479F-9CAE-DE6E788B2BCA}" presName="Name0" presStyleCnt="0">
        <dgm:presLayoutVars>
          <dgm:chMax val="21"/>
          <dgm:chPref val="21"/>
        </dgm:presLayoutVars>
      </dgm:prSet>
      <dgm:spPr/>
    </dgm:pt>
  </dgm:ptLst>
  <dgm:cxnLst>
    <dgm:cxn modelId="{721A1A57-28FC-4551-B726-CFECC52EF37F}" type="presOf" srcId="{140AAA1A-4B67-479F-9CAE-DE6E788B2BCA}" destId="{F411B741-3298-48CE-B31E-7EEB1C18897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C02C3-E7E6-407F-ACA2-7787EB77E30D}">
      <dsp:nvSpPr>
        <dsp:cNvPr id="0" name=""/>
        <dsp:cNvSpPr/>
      </dsp:nvSpPr>
      <dsp:spPr>
        <a:xfrm>
          <a:off x="2635617" y="242945"/>
          <a:ext cx="4561459" cy="450594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279351-DB1C-40F4-9E3D-4C42A393A99C}">
      <dsp:nvSpPr>
        <dsp:cNvPr id="0" name=""/>
        <dsp:cNvSpPr/>
      </dsp:nvSpPr>
      <dsp:spPr>
        <a:xfrm>
          <a:off x="2771941" y="1202671"/>
          <a:ext cx="5080748" cy="123225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Individueel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600" b="1" kern="1200" dirty="0">
            <a:solidFill>
              <a:srgbClr val="000000">
                <a:lumMod val="75000"/>
                <a:lumOff val="25000"/>
              </a:srgbClr>
            </a:solidFill>
            <a:latin typeface="Arial" panose="020B0604020202020204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0" kern="1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</a:rPr>
            <a:t>begeleiding, taallessen, t</a:t>
          </a:r>
          <a:r>
            <a: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rPr>
            <a:t>aal</a:t>
          </a:r>
          <a:r>
            <a:rPr lang="nl-NL" sz="1600" b="0" kern="1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</a:rPr>
            <a:t>coach</a:t>
          </a:r>
          <a:endParaRPr lang="nl-NL" sz="1600" b="0" kern="1200" dirty="0"/>
        </a:p>
      </dsp:txBody>
      <dsp:txXfrm>
        <a:off x="2832095" y="1262825"/>
        <a:ext cx="4960440" cy="1111945"/>
      </dsp:txXfrm>
    </dsp:sp>
    <dsp:sp modelId="{A62BB1E7-7C1A-47C9-8B20-BF9C350C3BB6}">
      <dsp:nvSpPr>
        <dsp:cNvPr id="0" name=""/>
        <dsp:cNvSpPr/>
      </dsp:nvSpPr>
      <dsp:spPr>
        <a:xfrm>
          <a:off x="5489242" y="3022247"/>
          <a:ext cx="5196595" cy="125256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Praktijk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600" b="1" kern="1200" dirty="0">
            <a:solidFill>
              <a:srgbClr val="000000">
                <a:lumMod val="75000"/>
                <a:lumOff val="25000"/>
              </a:srgbClr>
            </a:solidFill>
            <a:latin typeface="Arial" panose="020B0604020202020204"/>
            <a:cs typeface="Arial" panose="020B0604020202020204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0" kern="1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  <a:cs typeface="Arial" panose="020B0604020202020204"/>
            </a:rPr>
            <a:t>extra taalopdrachten, woordenschat, b</a:t>
          </a:r>
          <a:r>
            <a:rPr lang="nl-NL" sz="1600" b="0" kern="1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</a:rPr>
            <a:t>uddy </a:t>
          </a:r>
          <a:endParaRPr lang="nl-NL" sz="1600" b="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200" kern="1200" dirty="0"/>
        </a:p>
      </dsp:txBody>
      <dsp:txXfrm>
        <a:off x="5550387" y="3083392"/>
        <a:ext cx="5074305" cy="11302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E0E49-6A62-4C5D-B3C1-27C8707D41A6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45A07-8DA8-4337-B3BF-40AC83B587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733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45A07-8DA8-4337-B3BF-40AC83B587F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9066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45A07-8DA8-4337-B3BF-40AC83B587F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3070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45A07-8DA8-4337-B3BF-40AC83B587F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083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45A07-8DA8-4337-B3BF-40AC83B587F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4957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45A07-8DA8-4337-B3BF-40AC83B587F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114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45A07-8DA8-4337-B3BF-40AC83B587F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189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45A07-8DA8-4337-B3BF-40AC83B587F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3273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45A07-8DA8-4337-B3BF-40AC83B587F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7496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2959-9D20-41A5-AA68-F0F6AD93C715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493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45A07-8DA8-4337-B3BF-40AC83B587F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4141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45A07-8DA8-4337-B3BF-40AC83B587F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693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45A07-8DA8-4337-B3BF-40AC83B587F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989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45A07-8DA8-4337-B3BF-40AC83B587F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6251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45A07-8DA8-4337-B3BF-40AC83B587F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865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F9E11D-8E74-F7F5-554F-C28682606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3044ADB-B2AF-07B3-0DCF-53F00D917D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A4002A-F061-E3D9-D2D1-82C36EE4B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95FB0-AE6F-488C-92A2-CB07CF54A15A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73BBC0-F788-4200-C421-E2617BA2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F4ADAB-C33F-B36E-21F9-3F1711D36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2A8A-5DE7-4419-A123-8113EB186C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309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583CC-257F-F7BD-4C69-CD1582374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EC73A8C-5A2E-CF49-8C38-DEA9062A6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AB74AC-8CA6-CBDC-F856-9075E9C55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95FB0-AE6F-488C-92A2-CB07CF54A15A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991629-B727-9C12-B906-64F53409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899014-00A9-7B37-B6B5-4931FF0F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2A8A-5DE7-4419-A123-8113EB186C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9008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D4D9FB7-B8F0-A0B1-1565-2AC7EA58C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3CE9A46-42AD-097A-654E-B2F39B1964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E9E97D-873A-B148-F102-A4AC9FBDA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95FB0-AE6F-488C-92A2-CB07CF54A15A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46E7D7-B400-46A5-A47D-FA094C2DB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B6139D-EBBD-41E7-EE2E-028C4E627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2A8A-5DE7-4419-A123-8113EB186C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5524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dbla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684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ou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7789759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rgbClr val="3EB0C8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778986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7789863" cy="37233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Platte tekst</a:t>
            </a:r>
          </a:p>
        </p:txBody>
      </p:sp>
    </p:spTree>
    <p:extLst>
      <p:ext uri="{BB962C8B-B14F-4D97-AF65-F5344CB8AC3E}">
        <p14:creationId xmlns:p14="http://schemas.microsoft.com/office/powerpoint/2010/main" val="4115297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1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F8E2B-C5DC-9146-B186-6D51F1ED5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3210" y="1878904"/>
            <a:ext cx="4498757" cy="1703540"/>
          </a:xfrm>
        </p:spPr>
        <p:txBody>
          <a:bodyPr lIns="396000" anchor="b">
            <a:normAutofit/>
          </a:bodyPr>
          <a:lstStyle>
            <a:lvl1pPr algn="l">
              <a:defRPr sz="5000" b="1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Hier kan een korte 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2757EA3-0D0B-794B-90BB-09C7E3DCC3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5955" y="1825668"/>
            <a:ext cx="4696011" cy="3159691"/>
          </a:xfrm>
          <a:prstGeom prst="rect">
            <a:avLst/>
          </a:prstGeom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EBADF86-1699-8F4A-8BC3-6B2A579E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73210" y="3582444"/>
            <a:ext cx="4498757" cy="1402915"/>
          </a:xfrm>
        </p:spPr>
        <p:txBody>
          <a:bodyPr lIns="396000" tIns="216000">
            <a:normAutofit/>
          </a:bodyPr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nl-NL" dirty="0"/>
              <a:t>Hier kan een korte subtitel staan</a:t>
            </a:r>
          </a:p>
        </p:txBody>
      </p:sp>
    </p:spTree>
    <p:extLst>
      <p:ext uri="{BB962C8B-B14F-4D97-AF65-F5344CB8AC3E}">
        <p14:creationId xmlns:p14="http://schemas.microsoft.com/office/powerpoint/2010/main" val="1858081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F8E2B-C5DC-9146-B186-6D51F1ED5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3210" y="1878904"/>
            <a:ext cx="4498757" cy="1703540"/>
          </a:xfrm>
        </p:spPr>
        <p:txBody>
          <a:bodyPr lIns="396000" anchor="b">
            <a:normAutofit/>
          </a:bodyPr>
          <a:lstStyle>
            <a:lvl1pPr algn="l">
              <a:defRPr sz="5000" b="1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Hier kan een korte 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2757EA3-0D0B-794B-90BB-09C7E3DCC3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5955" y="1825668"/>
            <a:ext cx="4696011" cy="3159691"/>
          </a:xfrm>
          <a:prstGeom prst="rect">
            <a:avLst/>
          </a:prstGeom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EBADF86-1699-8F4A-8BC3-6B2A579E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73210" y="3582444"/>
            <a:ext cx="4498757" cy="1402915"/>
          </a:xfrm>
        </p:spPr>
        <p:txBody>
          <a:bodyPr lIns="396000" tIns="216000">
            <a:normAutofit/>
          </a:bodyPr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nl-NL" dirty="0"/>
              <a:t>Hier kan een korte subtitel staan</a:t>
            </a:r>
          </a:p>
        </p:txBody>
      </p:sp>
    </p:spTree>
    <p:extLst>
      <p:ext uri="{BB962C8B-B14F-4D97-AF65-F5344CB8AC3E}">
        <p14:creationId xmlns:p14="http://schemas.microsoft.com/office/powerpoint/2010/main" val="808920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F8E2B-C5DC-9146-B186-6D51F1ED5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3210" y="1878904"/>
            <a:ext cx="4498757" cy="1703540"/>
          </a:xfrm>
        </p:spPr>
        <p:txBody>
          <a:bodyPr lIns="396000" anchor="b">
            <a:normAutofit/>
          </a:bodyPr>
          <a:lstStyle>
            <a:lvl1pPr algn="l">
              <a:defRPr sz="5000" b="1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Hier kan een korte 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2757EA3-0D0B-794B-90BB-09C7E3DCC3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5955" y="1825668"/>
            <a:ext cx="4696011" cy="3159691"/>
          </a:xfrm>
          <a:prstGeom prst="rect">
            <a:avLst/>
          </a:prstGeom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EBADF86-1699-8F4A-8BC3-6B2A579EB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73210" y="3582444"/>
            <a:ext cx="4498757" cy="1402915"/>
          </a:xfrm>
        </p:spPr>
        <p:txBody>
          <a:bodyPr lIns="396000" tIns="216000">
            <a:normAutofit/>
          </a:bodyPr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nl-NL" dirty="0"/>
              <a:t>Hier kan een korte subtitel staan</a:t>
            </a:r>
          </a:p>
        </p:txBody>
      </p:sp>
    </p:spTree>
    <p:extLst>
      <p:ext uri="{BB962C8B-B14F-4D97-AF65-F5344CB8AC3E}">
        <p14:creationId xmlns:p14="http://schemas.microsoft.com/office/powerpoint/2010/main" val="1801422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F8E2B-C5DC-9146-B186-6D51F1ED5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03" y="1806452"/>
            <a:ext cx="4498757" cy="3264311"/>
          </a:xfrm>
        </p:spPr>
        <p:txBody>
          <a:bodyPr lIns="396000" tIns="72000" bIns="432000" anchor="b">
            <a:normAutofit/>
          </a:bodyPr>
          <a:lstStyle>
            <a:lvl1pPr algn="l">
              <a:defRPr sz="4500" b="1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Hier kan een lange titel staan in de presentatie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2757EA3-0D0B-794B-90BB-09C7E3DCC3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4549" y="1816059"/>
            <a:ext cx="4696011" cy="32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40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F8E2B-C5DC-9146-B186-6D51F1ED5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03" y="1806452"/>
            <a:ext cx="4498757" cy="3264311"/>
          </a:xfrm>
        </p:spPr>
        <p:txBody>
          <a:bodyPr lIns="396000" tIns="72000" bIns="432000" anchor="b">
            <a:normAutofit/>
          </a:bodyPr>
          <a:lstStyle>
            <a:lvl1pPr algn="l">
              <a:defRPr sz="4500" b="1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Hier kan een lange titel staan in de presentatie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2757EA3-0D0B-794B-90BB-09C7E3DCC3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4549" y="1816059"/>
            <a:ext cx="4696011" cy="32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60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F8E2B-C5DC-9146-B186-6D51F1ED5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9465" y="2780228"/>
            <a:ext cx="4498757" cy="3264311"/>
          </a:xfrm>
        </p:spPr>
        <p:txBody>
          <a:bodyPr lIns="396000" tIns="72000" bIns="432000" anchor="b">
            <a:normAutofit/>
          </a:bodyPr>
          <a:lstStyle>
            <a:lvl1pPr algn="l">
              <a:defRPr sz="4500" b="1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Hier kan een lange titel staan in de presentatie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2757EA3-0D0B-794B-90BB-09C7E3DCC3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2211" y="2789835"/>
            <a:ext cx="4696011" cy="32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7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AC7AFC-33FB-7E46-171E-4FDEC975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B54126-FCAD-D6F5-AA32-08FA74C09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7B7A76-ACAB-3729-BC18-82AB75FC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95FB0-AE6F-488C-92A2-CB07CF54A15A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BAF94A1-BA67-8897-4FB3-0BB7220D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876389-A6AE-DC5F-0A34-7480A985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2A8A-5DE7-4419-A123-8113EB186C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6065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F8E2B-C5DC-9146-B186-6D51F1ED5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9465" y="2780228"/>
            <a:ext cx="4498757" cy="3264311"/>
          </a:xfrm>
        </p:spPr>
        <p:txBody>
          <a:bodyPr lIns="396000" tIns="72000" bIns="432000" anchor="b">
            <a:normAutofit/>
          </a:bodyPr>
          <a:lstStyle>
            <a:lvl1pPr algn="l">
              <a:defRPr sz="4500" b="1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Hier kan een lange titel staan in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566844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F8E2B-C5DC-9146-B186-6D51F1ED5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9465" y="2780228"/>
            <a:ext cx="4498757" cy="3264311"/>
          </a:xfrm>
        </p:spPr>
        <p:txBody>
          <a:bodyPr lIns="396000" tIns="72000" bIns="432000" anchor="b">
            <a:normAutofit/>
          </a:bodyPr>
          <a:lstStyle>
            <a:lvl1pPr algn="l">
              <a:defRPr sz="4500" b="1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Hier kan een lange titel staan in de presentatie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2757EA3-0D0B-794B-90BB-09C7E3DCC3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2211" y="2789835"/>
            <a:ext cx="4696011" cy="32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91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F8E2B-C5DC-9146-B186-6D51F1ED5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9465" y="2780228"/>
            <a:ext cx="4498757" cy="3264311"/>
          </a:xfrm>
        </p:spPr>
        <p:txBody>
          <a:bodyPr lIns="396000" tIns="72000" bIns="432000" anchor="b">
            <a:normAutofit/>
          </a:bodyPr>
          <a:lstStyle>
            <a:lvl1pPr algn="l">
              <a:defRPr sz="4500" b="1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Hier kan een lange titel staan in de presentatie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2757EA3-0D0B-794B-90BB-09C7E3DCC3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2211" y="2789835"/>
            <a:ext cx="4696011" cy="32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18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F8E2B-C5DC-9146-B186-6D51F1ED5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9465" y="2780228"/>
            <a:ext cx="4498757" cy="3264311"/>
          </a:xfrm>
        </p:spPr>
        <p:txBody>
          <a:bodyPr lIns="396000" tIns="72000" bIns="432000" anchor="b">
            <a:normAutofit/>
          </a:bodyPr>
          <a:lstStyle>
            <a:lvl1pPr algn="l">
              <a:defRPr sz="4500" b="1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Hier kan een lange titel staan in de presentatie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2757EA3-0D0B-794B-90BB-09C7E3DCC3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2211" y="2789835"/>
            <a:ext cx="4696011" cy="32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75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F8E2B-C5DC-9146-B186-6D51F1ED59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9465" y="2780228"/>
            <a:ext cx="4498757" cy="3264311"/>
          </a:xfrm>
        </p:spPr>
        <p:txBody>
          <a:bodyPr lIns="396000" tIns="72000" bIns="432000" anchor="b">
            <a:normAutofit/>
          </a:bodyPr>
          <a:lstStyle>
            <a:lvl1pPr algn="l">
              <a:defRPr sz="4500" b="1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Hier kan een lange titel staan in de presentatie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2757EA3-0D0B-794B-90BB-09C7E3DCC3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2211" y="2789835"/>
            <a:ext cx="4696011" cy="32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90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9A7B09C7-C133-AE41-94C7-25534787EB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2519" y="2804040"/>
            <a:ext cx="10588832" cy="12499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3CA7D8-73C0-9246-962F-63DA8E9FA7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649" y="2804040"/>
            <a:ext cx="10402785" cy="1221695"/>
          </a:xfrm>
        </p:spPr>
        <p:txBody>
          <a:bodyPr lIns="396000">
            <a:normAutofit/>
          </a:bodyPr>
          <a:lstStyle>
            <a:lvl1pPr>
              <a:defRPr sz="4900" b="1">
                <a:solidFill>
                  <a:srgbClr val="3EB1C8"/>
                </a:solidFill>
              </a:defRPr>
            </a:lvl1pPr>
          </a:lstStyle>
          <a:p>
            <a:r>
              <a:rPr lang="nl-NL" dirty="0"/>
              <a:t>Hier kan een titel komen te staan</a:t>
            </a:r>
          </a:p>
        </p:txBody>
      </p:sp>
    </p:spTree>
    <p:extLst>
      <p:ext uri="{BB962C8B-B14F-4D97-AF65-F5344CB8AC3E}">
        <p14:creationId xmlns:p14="http://schemas.microsoft.com/office/powerpoint/2010/main" val="3498614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10">
    <p:bg>
      <p:bgPr>
        <a:solidFill>
          <a:srgbClr val="C5E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05F192E-BA39-E248-A66C-0AF07D687A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602" y="2770459"/>
            <a:ext cx="10588832" cy="12888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3CA7D8-73C0-9246-962F-63DA8E9FA7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649" y="2804040"/>
            <a:ext cx="10402785" cy="1221695"/>
          </a:xfrm>
        </p:spPr>
        <p:txBody>
          <a:bodyPr lIns="396000">
            <a:normAutofit/>
          </a:bodyPr>
          <a:lstStyle>
            <a:lvl1pPr>
              <a:defRPr sz="4900" b="1">
                <a:solidFill>
                  <a:srgbClr val="3C3C3C"/>
                </a:solidFill>
              </a:defRPr>
            </a:lvl1pPr>
          </a:lstStyle>
          <a:p>
            <a:r>
              <a:rPr lang="nl-NL" dirty="0"/>
              <a:t>Hier kan een titel komen te staan</a:t>
            </a:r>
          </a:p>
        </p:txBody>
      </p:sp>
    </p:spTree>
    <p:extLst>
      <p:ext uri="{BB962C8B-B14F-4D97-AF65-F5344CB8AC3E}">
        <p14:creationId xmlns:p14="http://schemas.microsoft.com/office/powerpoint/2010/main" val="1072157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9A7B09C7-C133-AE41-94C7-25534787EB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2519" y="590756"/>
            <a:ext cx="10588832" cy="12499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3CA7D8-73C0-9246-962F-63DA8E9FA7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649" y="590756"/>
            <a:ext cx="10402785" cy="1226169"/>
          </a:xfrm>
        </p:spPr>
        <p:txBody>
          <a:bodyPr lIns="396000">
            <a:normAutofit/>
          </a:bodyPr>
          <a:lstStyle>
            <a:lvl1pPr>
              <a:defRPr sz="4900" b="1">
                <a:solidFill>
                  <a:srgbClr val="3EB1C8"/>
                </a:solidFill>
              </a:defRPr>
            </a:lvl1pPr>
          </a:lstStyle>
          <a:p>
            <a:r>
              <a:rPr lang="nl-NL" dirty="0"/>
              <a:t>Hier kan een titel komen te staan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50E104D-FF96-4547-AFED-B4AE6A976C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90649" y="2103755"/>
            <a:ext cx="10401300" cy="31496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33955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FEDE82-4084-C549-B201-E70BC76EFB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9999" y="2124000"/>
            <a:ext cx="5040000" cy="3150000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  <a:lvl2pPr>
              <a:defRPr>
                <a:solidFill>
                  <a:srgbClr val="3C3C3C"/>
                </a:solidFill>
              </a:defRPr>
            </a:lvl2pPr>
            <a:lvl3pPr>
              <a:defRPr>
                <a:solidFill>
                  <a:srgbClr val="3C3C3C"/>
                </a:solidFill>
              </a:defRPr>
            </a:lvl3pPr>
            <a:lvl4pPr>
              <a:defRPr>
                <a:solidFill>
                  <a:srgbClr val="3C3C3C"/>
                </a:solidFill>
              </a:defRPr>
            </a:lvl4pPr>
            <a:lvl5pPr>
              <a:defRPr>
                <a:solidFill>
                  <a:srgbClr val="3C3C3C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E15D2D7-CB0A-6E40-A65D-409B698B3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2001" y="2124000"/>
            <a:ext cx="5040000" cy="3150000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  <a:lvl2pPr>
              <a:defRPr>
                <a:solidFill>
                  <a:srgbClr val="3C3C3C"/>
                </a:solidFill>
              </a:defRPr>
            </a:lvl2pPr>
            <a:lvl3pPr>
              <a:defRPr>
                <a:solidFill>
                  <a:srgbClr val="3C3C3C"/>
                </a:solidFill>
              </a:defRPr>
            </a:lvl3pPr>
            <a:lvl4pPr>
              <a:defRPr>
                <a:solidFill>
                  <a:srgbClr val="3C3C3C"/>
                </a:solidFill>
              </a:defRPr>
            </a:lvl4pPr>
            <a:lvl5pPr>
              <a:defRPr>
                <a:solidFill>
                  <a:srgbClr val="3C3C3C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5AF49B2-8D80-044D-97F9-037B39267D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2519" y="590756"/>
            <a:ext cx="10588832" cy="1249919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75578EE3-FC92-C047-8779-27078BC67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649" y="590756"/>
            <a:ext cx="10402785" cy="1226169"/>
          </a:xfrm>
        </p:spPr>
        <p:txBody>
          <a:bodyPr lIns="396000">
            <a:normAutofit/>
          </a:bodyPr>
          <a:lstStyle>
            <a:lvl1pPr>
              <a:defRPr sz="4900" b="1">
                <a:solidFill>
                  <a:srgbClr val="3EB1C8"/>
                </a:solidFill>
              </a:defRPr>
            </a:lvl1pPr>
          </a:lstStyle>
          <a:p>
            <a:r>
              <a:rPr lang="nl-NL" dirty="0"/>
              <a:t>Hier kan een titel komen te staan</a:t>
            </a:r>
          </a:p>
        </p:txBody>
      </p:sp>
    </p:spTree>
    <p:extLst>
      <p:ext uri="{BB962C8B-B14F-4D97-AF65-F5344CB8AC3E}">
        <p14:creationId xmlns:p14="http://schemas.microsoft.com/office/powerpoint/2010/main" val="2962265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_blauw">
    <p:bg>
      <p:bgPr>
        <a:solidFill>
          <a:srgbClr val="C5E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B21C88B-1289-654D-B57F-13BB10601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602" y="590756"/>
            <a:ext cx="10588832" cy="12888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3CA7D8-73C0-9246-962F-63DA8E9FA7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649" y="590756"/>
            <a:ext cx="10402785" cy="1226169"/>
          </a:xfrm>
        </p:spPr>
        <p:txBody>
          <a:bodyPr lIns="396000">
            <a:normAutofit/>
          </a:bodyPr>
          <a:lstStyle>
            <a:lvl1pPr>
              <a:defRPr sz="4900" b="1">
                <a:solidFill>
                  <a:srgbClr val="3C3C3C"/>
                </a:solidFill>
              </a:defRPr>
            </a:lvl1pPr>
          </a:lstStyle>
          <a:p>
            <a:r>
              <a:rPr lang="nl-NL" dirty="0"/>
              <a:t>Hier kan een titel komen te staan</a:t>
            </a:r>
          </a:p>
        </p:txBody>
      </p:sp>
      <p:sp>
        <p:nvSpPr>
          <p:cNvPr id="7" name="Tijdelijke aanduiding voor inhoud 4">
            <a:extLst>
              <a:ext uri="{FF2B5EF4-FFF2-40B4-BE49-F238E27FC236}">
                <a16:creationId xmlns:a16="http://schemas.microsoft.com/office/drawing/2014/main" id="{1EB56B30-9EA5-8A4B-9D1C-4D39CDA6555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90649" y="2103755"/>
            <a:ext cx="10401300" cy="31496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09287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EBB43-48D2-4122-E326-3541D8AEF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EE1566-6E17-ADD1-C812-83587953E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493AB4-D870-1B6D-0CD4-46606102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95FB0-AE6F-488C-92A2-CB07CF54A15A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C01525-8978-2E98-A883-06620236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32ED77-1C44-7BE2-EA5B-6C70999C6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2A8A-5DE7-4419-A123-8113EB186C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820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_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ACD00A-FA2C-0B45-BDE1-B6D427A10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079" y="1503843"/>
            <a:ext cx="5504844" cy="33230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129D27-014D-694B-B01A-E630731CB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1" y="1503842"/>
            <a:ext cx="5299696" cy="2375065"/>
          </a:xfrm>
        </p:spPr>
        <p:txBody>
          <a:bodyPr lIns="396000" tIns="720000" rIns="90000" bIns="108000" anchor="b"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3EB1C8"/>
                </a:solidFill>
              </a:defRPr>
            </a:lvl1pPr>
          </a:lstStyle>
          <a:p>
            <a:r>
              <a:rPr lang="nl-NL" dirty="0"/>
              <a:t>“Hier kan een quote </a:t>
            </a:r>
            <a:br>
              <a:rPr lang="nl-NL" dirty="0"/>
            </a:br>
            <a:r>
              <a:rPr lang="nl-NL" dirty="0"/>
              <a:t>staan van een student </a:t>
            </a:r>
            <a:br>
              <a:rPr lang="nl-NL" dirty="0"/>
            </a:br>
            <a:r>
              <a:rPr lang="nl-NL" dirty="0"/>
              <a:t>over bijvoorbeeld </a:t>
            </a:r>
            <a:br>
              <a:rPr lang="nl-NL" dirty="0"/>
            </a:br>
            <a:r>
              <a:rPr lang="nl-NL" dirty="0" err="1"/>
              <a:t>Aventus</a:t>
            </a:r>
            <a:r>
              <a:rPr lang="nl-NL" dirty="0"/>
              <a:t>.”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AA9A67-3FA2-EC4C-B290-18F8BC3699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38151" y="4108586"/>
            <a:ext cx="5308272" cy="421924"/>
          </a:xfrm>
        </p:spPr>
        <p:txBody>
          <a:bodyPr lIns="396000">
            <a:normAutofit/>
          </a:bodyPr>
          <a:lstStyle>
            <a:lvl1pPr marL="0" indent="0">
              <a:buNone/>
              <a:defRPr sz="1800">
                <a:solidFill>
                  <a:srgbClr val="3EB1C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- Naam, opleiding</a:t>
            </a: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8FB82BA7-0142-584A-AADB-E468D080D9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2995" y="750000"/>
            <a:ext cx="5299695" cy="480695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3EB1C8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756600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_blauw">
    <p:bg>
      <p:bgPr>
        <a:solidFill>
          <a:srgbClr val="C5E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BD002491-EDB2-5041-8DFC-07F70ED2F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079" y="1503842"/>
            <a:ext cx="5299695" cy="33820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129D27-014D-694B-B01A-E630731CB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151" y="1503842"/>
            <a:ext cx="5150623" cy="2375065"/>
          </a:xfrm>
        </p:spPr>
        <p:txBody>
          <a:bodyPr lIns="396000" tIns="720000" rIns="90000" bIns="108000" anchor="b"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3C3C3C"/>
                </a:solidFill>
              </a:defRPr>
            </a:lvl1pPr>
          </a:lstStyle>
          <a:p>
            <a:r>
              <a:rPr lang="nl-NL" dirty="0"/>
              <a:t>“Hier kan een quote </a:t>
            </a:r>
            <a:br>
              <a:rPr lang="nl-NL" dirty="0"/>
            </a:br>
            <a:r>
              <a:rPr lang="nl-NL" dirty="0"/>
              <a:t>staan van een student </a:t>
            </a:r>
            <a:br>
              <a:rPr lang="nl-NL" dirty="0"/>
            </a:br>
            <a:r>
              <a:rPr lang="nl-NL" dirty="0"/>
              <a:t>over bijvoorbeeld </a:t>
            </a:r>
            <a:br>
              <a:rPr lang="nl-NL" dirty="0"/>
            </a:br>
            <a:r>
              <a:rPr lang="nl-NL" dirty="0" err="1"/>
              <a:t>Aventus</a:t>
            </a:r>
            <a:r>
              <a:rPr lang="nl-NL" dirty="0"/>
              <a:t>.”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AA9A67-3FA2-EC4C-B290-18F8BC3699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38151" y="4108586"/>
            <a:ext cx="5150623" cy="421924"/>
          </a:xfrm>
        </p:spPr>
        <p:txBody>
          <a:bodyPr lIns="396000">
            <a:normAutofit/>
          </a:bodyPr>
          <a:lstStyle>
            <a:lvl1pPr marL="0" indent="0">
              <a:buNone/>
              <a:defRPr sz="1800">
                <a:solidFill>
                  <a:srgbClr val="3C3C3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- Naam, opleiding</a:t>
            </a:r>
          </a:p>
        </p:txBody>
      </p:sp>
      <p:sp>
        <p:nvSpPr>
          <p:cNvPr id="6" name="Tijdelijke aanduiding voor afbeelding 16">
            <a:extLst>
              <a:ext uri="{FF2B5EF4-FFF2-40B4-BE49-F238E27FC236}">
                <a16:creationId xmlns:a16="http://schemas.microsoft.com/office/drawing/2014/main" id="{E775C44B-EDC9-8B4A-B36D-0C108BF184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2995" y="750000"/>
            <a:ext cx="5299695" cy="480695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3EB1C8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3026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co-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522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cial_v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C458EFC3-8C42-7E46-A0A3-8F663268E9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41FA21-D5E4-AC4B-9516-3F9D0173DA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1580" y="1870364"/>
            <a:ext cx="6058725" cy="338204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900A31E-479A-F04E-8B03-AEB7FEEBEF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03572" y="4655126"/>
            <a:ext cx="292428" cy="292428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4E91323F-DB47-8A49-BF6C-9DFC7E982BD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72883" y="4655126"/>
            <a:ext cx="292428" cy="29242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D9F8BF3-59DA-A943-9CAC-CCE5D185FFE5}"/>
              </a:ext>
            </a:extLst>
          </p:cNvPr>
          <p:cNvSpPr txBox="1"/>
          <p:nvPr userDrawn="1"/>
        </p:nvSpPr>
        <p:spPr>
          <a:xfrm>
            <a:off x="5360687" y="2012412"/>
            <a:ext cx="5282503" cy="2539157"/>
          </a:xfrm>
          <a:prstGeom prst="rect">
            <a:avLst/>
          </a:prstGeom>
          <a:noFill/>
        </p:spPr>
        <p:txBody>
          <a:bodyPr wrap="square" lIns="432000" tIns="0" rIns="90000" rtlCol="0">
            <a:spAutoFit/>
          </a:bodyPr>
          <a:lstStyle/>
          <a:p>
            <a:r>
              <a:rPr lang="nl-NL" sz="5400" b="1" dirty="0">
                <a:solidFill>
                  <a:schemeClr val="bg1"/>
                </a:solidFill>
                <a:latin typeface="+mj-lt"/>
              </a:rPr>
              <a:t>Like ons op Instagram &amp; Facebook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9BAEF94-E9AA-C343-A25C-3ABA1B8BA8EA}"/>
              </a:ext>
            </a:extLst>
          </p:cNvPr>
          <p:cNvSpPr txBox="1"/>
          <p:nvPr userDrawn="1"/>
        </p:nvSpPr>
        <p:spPr>
          <a:xfrm>
            <a:off x="6088762" y="4645118"/>
            <a:ext cx="233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2"/>
                </a:solidFill>
              </a:rPr>
              <a:t>/</a:t>
            </a:r>
            <a:r>
              <a:rPr lang="nl-NL" b="1" dirty="0" err="1">
                <a:solidFill>
                  <a:schemeClr val="accent2"/>
                </a:solidFill>
              </a:rPr>
              <a:t>aventus.school</a:t>
            </a:r>
            <a:r>
              <a:rPr lang="nl-NL" b="1" dirty="0">
                <a:solidFill>
                  <a:schemeClr val="accent2"/>
                </a:solidFill>
              </a:rPr>
              <a:t>  &amp;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17025FF-BAEB-0C45-B3E1-09D5EDE1568E}"/>
              </a:ext>
            </a:extLst>
          </p:cNvPr>
          <p:cNvSpPr txBox="1"/>
          <p:nvPr userDrawn="1"/>
        </p:nvSpPr>
        <p:spPr>
          <a:xfrm>
            <a:off x="8576426" y="4645118"/>
            <a:ext cx="233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2"/>
                </a:solidFill>
              </a:rPr>
              <a:t>/</a:t>
            </a:r>
            <a:r>
              <a:rPr lang="nl-NL" b="1" dirty="0" err="1">
                <a:solidFill>
                  <a:schemeClr val="accent2"/>
                </a:solidFill>
              </a:rPr>
              <a:t>aventus_school</a:t>
            </a:r>
            <a:r>
              <a:rPr lang="nl-NL" b="1" dirty="0">
                <a:solidFill>
                  <a:schemeClr val="accent2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61663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2E099A6-998B-1548-980E-0FB09A6D7F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5855" y="1905760"/>
            <a:ext cx="6506427" cy="307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85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ou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7789759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rgbClr val="3EB0C8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778986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err="1"/>
              <a:t>Subkop</a:t>
            </a:r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7789863" cy="37233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/>
              <a:t>Platte tekst</a:t>
            </a:r>
          </a:p>
        </p:txBody>
      </p:sp>
    </p:spTree>
    <p:extLst>
      <p:ext uri="{BB962C8B-B14F-4D97-AF65-F5344CB8AC3E}">
        <p14:creationId xmlns:p14="http://schemas.microsoft.com/office/powerpoint/2010/main" val="82028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e tijd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48">
            <a:extLst>
              <a:ext uri="{FF2B5EF4-FFF2-40B4-BE49-F238E27FC236}">
                <a16:creationId xmlns:a16="http://schemas.microsoft.com/office/drawing/2014/main" id="{D127D48E-3E09-48C7-AB33-FBD643EFA5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3914" y="4817717"/>
            <a:ext cx="1796396" cy="302186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19" name="Tijdelijke aanduiding voor tekst 50">
            <a:extLst>
              <a:ext uri="{FF2B5EF4-FFF2-40B4-BE49-F238E27FC236}">
                <a16:creationId xmlns:a16="http://schemas.microsoft.com/office/drawing/2014/main" id="{A1B91BF4-B790-4F67-98EB-FE905527BF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3914" y="5210963"/>
            <a:ext cx="181356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20" name="Tijdelijke aanduiding voor tekst 48">
            <a:extLst>
              <a:ext uri="{FF2B5EF4-FFF2-40B4-BE49-F238E27FC236}">
                <a16:creationId xmlns:a16="http://schemas.microsoft.com/office/drawing/2014/main" id="{CCA5F33F-1634-427F-92BF-99A5ED52A4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4076" y="4817717"/>
            <a:ext cx="1796396" cy="302186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21" name="Tijdelijke aanduiding voor tekst 50">
            <a:extLst>
              <a:ext uri="{FF2B5EF4-FFF2-40B4-BE49-F238E27FC236}">
                <a16:creationId xmlns:a16="http://schemas.microsoft.com/office/drawing/2014/main" id="{084F28D2-C99C-44DC-95CF-A18847F3B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4076" y="5210963"/>
            <a:ext cx="181356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22" name="Tijdelijke aanduiding voor tekst 48">
            <a:extLst>
              <a:ext uri="{FF2B5EF4-FFF2-40B4-BE49-F238E27FC236}">
                <a16:creationId xmlns:a16="http://schemas.microsoft.com/office/drawing/2014/main" id="{2402522A-E098-4FB5-B454-D6FC98D90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4238" y="4817717"/>
            <a:ext cx="1796396" cy="302186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23" name="Tijdelijke aanduiding voor tekst 50">
            <a:extLst>
              <a:ext uri="{FF2B5EF4-FFF2-40B4-BE49-F238E27FC236}">
                <a16:creationId xmlns:a16="http://schemas.microsoft.com/office/drawing/2014/main" id="{18CF51EA-CDE2-4AA1-83CB-9DC6E212C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4238" y="5210963"/>
            <a:ext cx="181356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24" name="Tijdelijke aanduiding voor tekst 48">
            <a:extLst>
              <a:ext uri="{FF2B5EF4-FFF2-40B4-BE49-F238E27FC236}">
                <a16:creationId xmlns:a16="http://schemas.microsoft.com/office/drawing/2014/main" id="{FE2BFCE7-D8D1-42B7-97F2-78B1D2CB5F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4400" y="4817717"/>
            <a:ext cx="1796396" cy="302186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25" name="Tijdelijke aanduiding voor tekst 50">
            <a:extLst>
              <a:ext uri="{FF2B5EF4-FFF2-40B4-BE49-F238E27FC236}">
                <a16:creationId xmlns:a16="http://schemas.microsoft.com/office/drawing/2014/main" id="{0C4E8DE7-5691-4470-BC2C-F9F6532248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4400" y="5210963"/>
            <a:ext cx="181356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FBC6ED5-DBEC-4BA5-9BFE-9A5E0ED8D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02796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bbele tijd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jdelijke aanduiding voor tekst 48">
            <a:extLst>
              <a:ext uri="{FF2B5EF4-FFF2-40B4-BE49-F238E27FC236}">
                <a16:creationId xmlns:a16="http://schemas.microsoft.com/office/drawing/2014/main" id="{C6E48CAB-F1C0-4E71-9686-C02A967E92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182" y="4014522"/>
            <a:ext cx="1182118" cy="302186"/>
          </a:xfrm>
        </p:spPr>
        <p:txBody>
          <a:bodyPr lIns="0" rIns="0" rtlCol="0">
            <a:no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BEWERKEN</a:t>
            </a:r>
          </a:p>
        </p:txBody>
      </p:sp>
      <p:sp>
        <p:nvSpPr>
          <p:cNvPr id="35" name="Tijdelijke aanduiding voor tekst 50">
            <a:extLst>
              <a:ext uri="{FF2B5EF4-FFF2-40B4-BE49-F238E27FC236}">
                <a16:creationId xmlns:a16="http://schemas.microsoft.com/office/drawing/2014/main" id="{7C226081-D459-4A68-9B23-0C804E6A63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182" y="4486178"/>
            <a:ext cx="1182118" cy="1183101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50" name="Tijdelijke aanduiding voor tekst 48">
            <a:extLst>
              <a:ext uri="{FF2B5EF4-FFF2-40B4-BE49-F238E27FC236}">
                <a16:creationId xmlns:a16="http://schemas.microsoft.com/office/drawing/2014/main" id="{C32AE455-05F0-44FA-98C4-73D9C60DF8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39103" y="4014522"/>
            <a:ext cx="1208897" cy="302186"/>
          </a:xfrm>
        </p:spPr>
        <p:txBody>
          <a:bodyPr lIns="0" rIns="0" rtlCol="0">
            <a:noAutofit/>
          </a:bodyPr>
          <a:lstStyle>
            <a:lvl1pPr marL="0" indent="0">
              <a:buNone/>
              <a:defRPr sz="16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BEWERKEN</a:t>
            </a:r>
          </a:p>
        </p:txBody>
      </p:sp>
      <p:sp>
        <p:nvSpPr>
          <p:cNvPr id="51" name="Tijdelijke aanduiding voor tekst 50">
            <a:extLst>
              <a:ext uri="{FF2B5EF4-FFF2-40B4-BE49-F238E27FC236}">
                <a16:creationId xmlns:a16="http://schemas.microsoft.com/office/drawing/2014/main" id="{3C3FB663-073E-458E-A31A-B15112A0D37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839103" y="4486178"/>
            <a:ext cx="1182118" cy="1183101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52" name="Tijdelijke aanduiding voor tekst 48">
            <a:extLst>
              <a:ext uri="{FF2B5EF4-FFF2-40B4-BE49-F238E27FC236}">
                <a16:creationId xmlns:a16="http://schemas.microsoft.com/office/drawing/2014/main" id="{91332113-C9A3-4B1F-A973-C30104497D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22024" y="4014522"/>
            <a:ext cx="1181099" cy="302186"/>
          </a:xfrm>
        </p:spPr>
        <p:txBody>
          <a:bodyPr lIns="0" rIns="0" rtlCol="0">
            <a:no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BEWERKEN</a:t>
            </a:r>
          </a:p>
        </p:txBody>
      </p:sp>
      <p:sp>
        <p:nvSpPr>
          <p:cNvPr id="53" name="Tijdelijke aanduiding voor tekst 50">
            <a:extLst>
              <a:ext uri="{FF2B5EF4-FFF2-40B4-BE49-F238E27FC236}">
                <a16:creationId xmlns:a16="http://schemas.microsoft.com/office/drawing/2014/main" id="{CDAC2DE8-0B23-47D4-A121-018184C5D2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22024" y="4486178"/>
            <a:ext cx="1182118" cy="1183101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54" name="Tijdelijke aanduiding voor tekst 48">
            <a:extLst>
              <a:ext uri="{FF2B5EF4-FFF2-40B4-BE49-F238E27FC236}">
                <a16:creationId xmlns:a16="http://schemas.microsoft.com/office/drawing/2014/main" id="{AE8613EE-32F0-4251-809B-6B9907E226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04944" y="4014522"/>
            <a:ext cx="1181099" cy="302186"/>
          </a:xfrm>
        </p:spPr>
        <p:txBody>
          <a:bodyPr lIns="0" rIns="0" rtlCol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BEWERKEN</a:t>
            </a:r>
          </a:p>
        </p:txBody>
      </p:sp>
      <p:sp>
        <p:nvSpPr>
          <p:cNvPr id="55" name="Tijdelijke aanduiding voor tekst 50">
            <a:extLst>
              <a:ext uri="{FF2B5EF4-FFF2-40B4-BE49-F238E27FC236}">
                <a16:creationId xmlns:a16="http://schemas.microsoft.com/office/drawing/2014/main" id="{6E9683DA-61F6-48A0-9453-C03FB979401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04944" y="4486178"/>
            <a:ext cx="1182118" cy="1183101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56" name="Tijdelijke aanduiding voor tekst 48">
            <a:extLst>
              <a:ext uri="{FF2B5EF4-FFF2-40B4-BE49-F238E27FC236}">
                <a16:creationId xmlns:a16="http://schemas.microsoft.com/office/drawing/2014/main" id="{53C09CD9-E6F6-4AA3-968A-491D1568E73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55230" y="4014522"/>
            <a:ext cx="1181099" cy="302186"/>
          </a:xfrm>
        </p:spPr>
        <p:txBody>
          <a:bodyPr lIns="0" rIns="0" rtlCol="0">
            <a:no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BEWERKEN</a:t>
            </a:r>
          </a:p>
        </p:txBody>
      </p:sp>
      <p:sp>
        <p:nvSpPr>
          <p:cNvPr id="57" name="Tijdelijke aanduiding voor tekst 50">
            <a:extLst>
              <a:ext uri="{FF2B5EF4-FFF2-40B4-BE49-F238E27FC236}">
                <a16:creationId xmlns:a16="http://schemas.microsoft.com/office/drawing/2014/main" id="{4457D5F2-D7AE-44A9-847A-D20086BCCC2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55230" y="4486178"/>
            <a:ext cx="1182118" cy="1183101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58" name="Tijdelijke aanduiding voor tekst 48">
            <a:extLst>
              <a:ext uri="{FF2B5EF4-FFF2-40B4-BE49-F238E27FC236}">
                <a16:creationId xmlns:a16="http://schemas.microsoft.com/office/drawing/2014/main" id="{4FBE8211-41BE-41C2-B826-94FD55BC0AA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938151" y="4014522"/>
            <a:ext cx="1181098" cy="302186"/>
          </a:xfrm>
        </p:spPr>
        <p:txBody>
          <a:bodyPr lIns="0" rIns="0" rtlCol="0">
            <a:noAutofit/>
          </a:bodyPr>
          <a:lstStyle>
            <a:lvl1pPr marL="0" indent="0">
              <a:buNone/>
              <a:defRPr sz="16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BEWERKEN</a:t>
            </a:r>
          </a:p>
        </p:txBody>
      </p:sp>
      <p:sp>
        <p:nvSpPr>
          <p:cNvPr id="59" name="Tijdelijke aanduiding voor tekst 50">
            <a:extLst>
              <a:ext uri="{FF2B5EF4-FFF2-40B4-BE49-F238E27FC236}">
                <a16:creationId xmlns:a16="http://schemas.microsoft.com/office/drawing/2014/main" id="{18C75666-F3E0-4AD7-8C05-FEFFEAE1D10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38151" y="4486178"/>
            <a:ext cx="1182118" cy="1183101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60" name="Tijdelijke aanduiding voor tekst 48">
            <a:extLst>
              <a:ext uri="{FF2B5EF4-FFF2-40B4-BE49-F238E27FC236}">
                <a16:creationId xmlns:a16="http://schemas.microsoft.com/office/drawing/2014/main" id="{66478F13-D9B8-4439-9B08-804CD6848EB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21072" y="4014522"/>
            <a:ext cx="1181098" cy="302186"/>
          </a:xfrm>
        </p:spPr>
        <p:txBody>
          <a:bodyPr lIns="0" rIns="0" rtlCol="0">
            <a:no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BEWERKEN</a:t>
            </a:r>
          </a:p>
        </p:txBody>
      </p:sp>
      <p:sp>
        <p:nvSpPr>
          <p:cNvPr id="61" name="Tijdelijke aanduiding voor tekst 50">
            <a:extLst>
              <a:ext uri="{FF2B5EF4-FFF2-40B4-BE49-F238E27FC236}">
                <a16:creationId xmlns:a16="http://schemas.microsoft.com/office/drawing/2014/main" id="{08844405-957A-4970-A2B6-D161FED665F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21072" y="4486178"/>
            <a:ext cx="1182118" cy="1183101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62" name="Tijdelijke aanduiding voor tekst 48">
            <a:extLst>
              <a:ext uri="{FF2B5EF4-FFF2-40B4-BE49-F238E27FC236}">
                <a16:creationId xmlns:a16="http://schemas.microsoft.com/office/drawing/2014/main" id="{6F067D31-AE61-48F0-A497-1908DC77F08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703992" y="4014522"/>
            <a:ext cx="1181098" cy="302186"/>
          </a:xfrm>
        </p:spPr>
        <p:txBody>
          <a:bodyPr lIns="0" rIns="0" rtlCol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BEWERKEN</a:t>
            </a:r>
          </a:p>
        </p:txBody>
      </p:sp>
      <p:sp>
        <p:nvSpPr>
          <p:cNvPr id="63" name="Tijdelijke aanduiding voor tekst 50">
            <a:extLst>
              <a:ext uri="{FF2B5EF4-FFF2-40B4-BE49-F238E27FC236}">
                <a16:creationId xmlns:a16="http://schemas.microsoft.com/office/drawing/2014/main" id="{5B4A526A-A40E-4B7D-94EC-5FDCAD2EAD8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703992" y="4486178"/>
            <a:ext cx="1182118" cy="1183101"/>
          </a:xfrm>
        </p:spPr>
        <p:txBody>
          <a:bodyPr lIns="0" r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A67390-01C5-4A4E-AF7F-79E8DB2B2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37986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dubbele tijd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jdelijke aanduiding voor tekst 48">
            <a:extLst>
              <a:ext uri="{FF2B5EF4-FFF2-40B4-BE49-F238E27FC236}">
                <a16:creationId xmlns:a16="http://schemas.microsoft.com/office/drawing/2014/main" id="{14742123-85C4-4775-80AC-721BD7C16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0060" y="1776098"/>
            <a:ext cx="2159000" cy="302186"/>
          </a:xfrm>
        </p:spPr>
        <p:txBody>
          <a:bodyPr rtlCol="0">
            <a:no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51" name="Tijdelijke aanduiding voor tekst 50">
            <a:extLst>
              <a:ext uri="{FF2B5EF4-FFF2-40B4-BE49-F238E27FC236}">
                <a16:creationId xmlns:a16="http://schemas.microsoft.com/office/drawing/2014/main" id="{E1001174-581F-41A6-864B-D3BE932C2E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0060" y="2111375"/>
            <a:ext cx="217963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52" name="Tijdelijke aanduiding voor tekst 48">
            <a:extLst>
              <a:ext uri="{FF2B5EF4-FFF2-40B4-BE49-F238E27FC236}">
                <a16:creationId xmlns:a16="http://schemas.microsoft.com/office/drawing/2014/main" id="{2B649793-2AFC-43EE-8172-0EAB326F11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4540" y="1776098"/>
            <a:ext cx="2159000" cy="302186"/>
          </a:xfrm>
        </p:spPr>
        <p:txBody>
          <a:bodyPr rtlCol="0">
            <a:no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53" name="Tijdelijke aanduiding voor tekst 50">
            <a:extLst>
              <a:ext uri="{FF2B5EF4-FFF2-40B4-BE49-F238E27FC236}">
                <a16:creationId xmlns:a16="http://schemas.microsoft.com/office/drawing/2014/main" id="{5B27745F-27CA-45D0-BE8E-A9C3B168F4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74540" y="2111375"/>
            <a:ext cx="217963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54" name="Tijdelijke aanduiding voor tekst 48">
            <a:extLst>
              <a:ext uri="{FF2B5EF4-FFF2-40B4-BE49-F238E27FC236}">
                <a16:creationId xmlns:a16="http://schemas.microsoft.com/office/drawing/2014/main" id="{58782C77-F426-4586-AF09-D07E1E8737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7900" y="1776098"/>
            <a:ext cx="2159000" cy="302186"/>
          </a:xfrm>
        </p:spPr>
        <p:txBody>
          <a:bodyPr rtlCol="0">
            <a:no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55" name="Tijdelijke aanduiding voor tekst 50">
            <a:extLst>
              <a:ext uri="{FF2B5EF4-FFF2-40B4-BE49-F238E27FC236}">
                <a16:creationId xmlns:a16="http://schemas.microsoft.com/office/drawing/2014/main" id="{E04DA729-6A59-4BC5-8955-DF4D12F125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97900" y="2111375"/>
            <a:ext cx="217963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56" name="Tijdelijke aanduiding voor tekst 48">
            <a:extLst>
              <a:ext uri="{FF2B5EF4-FFF2-40B4-BE49-F238E27FC236}">
                <a16:creationId xmlns:a16="http://schemas.microsoft.com/office/drawing/2014/main" id="{F6AF03D4-E441-4447-876C-A1B030223E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0060" y="2914739"/>
            <a:ext cx="2159000" cy="302186"/>
          </a:xfrm>
        </p:spPr>
        <p:txBody>
          <a:bodyPr rtlCol="0">
            <a:no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57" name="Tijdelijke aanduiding voor tekst 50">
            <a:extLst>
              <a:ext uri="{FF2B5EF4-FFF2-40B4-BE49-F238E27FC236}">
                <a16:creationId xmlns:a16="http://schemas.microsoft.com/office/drawing/2014/main" id="{679D428E-9700-4E19-8364-70006C3E76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80060" y="3254810"/>
            <a:ext cx="217963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58" name="Tijdelijke aanduiding voor tekst 48">
            <a:extLst>
              <a:ext uri="{FF2B5EF4-FFF2-40B4-BE49-F238E27FC236}">
                <a16:creationId xmlns:a16="http://schemas.microsoft.com/office/drawing/2014/main" id="{5B64A0D9-EA5C-4EC1-981A-0FD223A62F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74540" y="2914739"/>
            <a:ext cx="2159000" cy="302186"/>
          </a:xfrm>
        </p:spPr>
        <p:txBody>
          <a:bodyPr rtlCol="0">
            <a:no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59" name="Tijdelijke aanduiding voor tekst 50">
            <a:extLst>
              <a:ext uri="{FF2B5EF4-FFF2-40B4-BE49-F238E27FC236}">
                <a16:creationId xmlns:a16="http://schemas.microsoft.com/office/drawing/2014/main" id="{7F9CD6F4-7AEE-42A4-B26D-96BE3E9003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74540" y="3254810"/>
            <a:ext cx="217963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60" name="Tijdelijke aanduiding voor tekst 48">
            <a:extLst>
              <a:ext uri="{FF2B5EF4-FFF2-40B4-BE49-F238E27FC236}">
                <a16:creationId xmlns:a16="http://schemas.microsoft.com/office/drawing/2014/main" id="{82EA5B58-66CC-4197-BAC3-D0A39558DB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97900" y="2914739"/>
            <a:ext cx="2159000" cy="302186"/>
          </a:xfrm>
        </p:spPr>
        <p:txBody>
          <a:bodyPr rtlCol="0">
            <a:no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61" name="Tijdelijke aanduiding voor tekst 50">
            <a:extLst>
              <a:ext uri="{FF2B5EF4-FFF2-40B4-BE49-F238E27FC236}">
                <a16:creationId xmlns:a16="http://schemas.microsoft.com/office/drawing/2014/main" id="{B76C47B4-A585-4CAC-933A-2E6D1938D17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97900" y="3254810"/>
            <a:ext cx="217963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62" name="Tijdelijke aanduiding voor tekst 48">
            <a:extLst>
              <a:ext uri="{FF2B5EF4-FFF2-40B4-BE49-F238E27FC236}">
                <a16:creationId xmlns:a16="http://schemas.microsoft.com/office/drawing/2014/main" id="{563D0C18-5125-4D0F-B46D-76AE182B3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80060" y="4057987"/>
            <a:ext cx="2159000" cy="302186"/>
          </a:xfrm>
        </p:spPr>
        <p:txBody>
          <a:bodyPr rtlCol="0">
            <a:no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63" name="Tijdelijke aanduiding voor tekst 50">
            <a:extLst>
              <a:ext uri="{FF2B5EF4-FFF2-40B4-BE49-F238E27FC236}">
                <a16:creationId xmlns:a16="http://schemas.microsoft.com/office/drawing/2014/main" id="{10634501-CE83-42B9-8572-5C6B7371086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80060" y="4392591"/>
            <a:ext cx="217963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64" name="Tijdelijke aanduiding voor tekst 48">
            <a:extLst>
              <a:ext uri="{FF2B5EF4-FFF2-40B4-BE49-F238E27FC236}">
                <a16:creationId xmlns:a16="http://schemas.microsoft.com/office/drawing/2014/main" id="{54844B85-1B28-4340-AA8C-10A0C2A36C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74540" y="4057987"/>
            <a:ext cx="2159000" cy="302186"/>
          </a:xfrm>
        </p:spPr>
        <p:txBody>
          <a:bodyPr rtlCol="0">
            <a:no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65" name="Tijdelijke aanduiding voor tekst 50">
            <a:extLst>
              <a:ext uri="{FF2B5EF4-FFF2-40B4-BE49-F238E27FC236}">
                <a16:creationId xmlns:a16="http://schemas.microsoft.com/office/drawing/2014/main" id="{31BB84F0-3823-46DB-BCEF-5EF3F8E680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74540" y="4392591"/>
            <a:ext cx="217963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66" name="Tijdelijke aanduiding voor tekst 48">
            <a:extLst>
              <a:ext uri="{FF2B5EF4-FFF2-40B4-BE49-F238E27FC236}">
                <a16:creationId xmlns:a16="http://schemas.microsoft.com/office/drawing/2014/main" id="{D4D4EE7B-E029-47B3-BC18-D53E810711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97900" y="4057987"/>
            <a:ext cx="2159000" cy="302186"/>
          </a:xfrm>
        </p:spPr>
        <p:txBody>
          <a:bodyPr rtlCol="0">
            <a:no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67" name="Tijdelijke aanduiding voor tekst 50">
            <a:extLst>
              <a:ext uri="{FF2B5EF4-FFF2-40B4-BE49-F238E27FC236}">
                <a16:creationId xmlns:a16="http://schemas.microsoft.com/office/drawing/2014/main" id="{C088BE45-14DC-4551-A5FC-93D0BA99188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97900" y="4392591"/>
            <a:ext cx="217963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68" name="Tijdelijke aanduiding voor tekst 48">
            <a:extLst>
              <a:ext uri="{FF2B5EF4-FFF2-40B4-BE49-F238E27FC236}">
                <a16:creationId xmlns:a16="http://schemas.microsoft.com/office/drawing/2014/main" id="{120E072F-4FF5-422F-B7FD-BE3DF02601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80060" y="5231920"/>
            <a:ext cx="2159000" cy="302186"/>
          </a:xfrm>
        </p:spPr>
        <p:txBody>
          <a:bodyPr rtlCol="0"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69" name="Tijdelijke aanduiding voor tekst 50">
            <a:extLst>
              <a:ext uri="{FF2B5EF4-FFF2-40B4-BE49-F238E27FC236}">
                <a16:creationId xmlns:a16="http://schemas.microsoft.com/office/drawing/2014/main" id="{E73E6162-F4E3-4F6D-BA12-6B5918E23B8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80060" y="5566524"/>
            <a:ext cx="217963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70" name="Tijdelijke aanduiding voor tekst 48">
            <a:extLst>
              <a:ext uri="{FF2B5EF4-FFF2-40B4-BE49-F238E27FC236}">
                <a16:creationId xmlns:a16="http://schemas.microsoft.com/office/drawing/2014/main" id="{C9938F8E-67A2-401C-882C-ED04C7E522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74540" y="5231920"/>
            <a:ext cx="2159000" cy="302186"/>
          </a:xfrm>
        </p:spPr>
        <p:txBody>
          <a:bodyPr rtlCol="0"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71" name="Tijdelijke aanduiding voor tekst 50">
            <a:extLst>
              <a:ext uri="{FF2B5EF4-FFF2-40B4-BE49-F238E27FC236}">
                <a16:creationId xmlns:a16="http://schemas.microsoft.com/office/drawing/2014/main" id="{E683DBE3-DCA5-4538-A253-E60ED2C4B6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674540" y="5566524"/>
            <a:ext cx="217963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72" name="Tijdelijke aanduiding voor tekst 48">
            <a:extLst>
              <a:ext uri="{FF2B5EF4-FFF2-40B4-BE49-F238E27FC236}">
                <a16:creationId xmlns:a16="http://schemas.microsoft.com/office/drawing/2014/main" id="{6F8B9E2C-BE06-4536-A348-4640A2DA1B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97900" y="5231920"/>
            <a:ext cx="2159000" cy="302186"/>
          </a:xfrm>
        </p:spPr>
        <p:txBody>
          <a:bodyPr rtlCol="0"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73" name="Tijdelijke aanduiding voor tekst 50">
            <a:extLst>
              <a:ext uri="{FF2B5EF4-FFF2-40B4-BE49-F238E27FC236}">
                <a16:creationId xmlns:a16="http://schemas.microsoft.com/office/drawing/2014/main" id="{B9A57CE7-FAE2-490F-A8F8-402B5F3A74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97900" y="5566524"/>
            <a:ext cx="2179637" cy="706438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nl-NL" noProof="0"/>
              <a:t>Klik om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611859-7CC8-480B-BA0E-18BB16B30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83727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4">
          <p15:clr>
            <a:srgbClr val="FBAE40"/>
          </p15:clr>
        </p15:guide>
        <p15:guide id="2" pos="5112">
          <p15:clr>
            <a:srgbClr val="FBAE40"/>
          </p15:clr>
        </p15:guide>
        <p15:guide id="4" pos="5256">
          <p15:clr>
            <a:srgbClr val="5ACBF0"/>
          </p15:clr>
        </p15:guide>
        <p15:guide id="5" pos="4968">
          <p15:clr>
            <a:srgbClr val="5ACBF0"/>
          </p15:clr>
        </p15:guide>
        <p15:guide id="6" pos="2688">
          <p15:clr>
            <a:srgbClr val="5ACBF0"/>
          </p15:clr>
        </p15:guide>
        <p15:guide id="7" pos="2400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67D6F9-CFC9-3FF4-ED86-03932167A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4403DF-6E14-BF30-9772-A389577A4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F3B6873-FE83-0432-1CDF-B665BE6FD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15D7176-3E01-3FE0-D381-F34B5CCC5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95FB0-AE6F-488C-92A2-CB07CF54A15A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04E0BF6-D1B0-D63B-4CBB-FC761DF17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7FCB1BA-E361-42A5-326B-A5801F8E7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2A8A-5DE7-4419-A123-8113EB186C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574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19580-68B2-1409-F847-C58082BC1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4197FCB-DD81-58FE-22E2-F5E2251FD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25B3723-1B34-E2B7-7CD0-63FD8264F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6B2C091-E3A1-D4B5-89A0-DAFFC23E02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B12A4D9-E1C2-7113-9DD5-62331767FF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5D6DF04-397C-B1BE-8D35-7312AF721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95FB0-AE6F-488C-92A2-CB07CF54A15A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C1AE616-6BCD-2705-05CB-56C3F540F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F79DA1A-A142-8689-03E3-F5EAC4D7D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2A8A-5DE7-4419-A123-8113EB186C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739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445880-04E0-0544-D2EF-596CEF50E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8932643-3180-1149-4DE8-8BDF164E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95FB0-AE6F-488C-92A2-CB07CF54A15A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B2F9C09-27B0-DFC5-C7E9-F71144E4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3615A83-284F-68A4-3E75-0AC4770D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2A8A-5DE7-4419-A123-8113EB186C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541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D7CB6EF-41DF-9A4B-1DD3-DC133A538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95FB0-AE6F-488C-92A2-CB07CF54A15A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69F61CD-D90D-B076-4EB8-23633C3AE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1CDDF3-8068-D33A-4BAD-60CBBB2CB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2A8A-5DE7-4419-A123-8113EB186C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79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5D1CB7-8A8C-30D8-ABDB-F8F59178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4D16C4-B24A-0923-0903-B46FCF4D7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2A55DEC-1742-E6BC-9079-0BD9B0241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508C16B-189E-D30F-C925-2584CC381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95FB0-AE6F-488C-92A2-CB07CF54A15A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B44E65-471F-2174-B5CD-6C5FC895C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F495950-64EA-82F7-B617-5356E3AEC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2A8A-5DE7-4419-A123-8113EB186C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6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FDB7D-4DF2-50F8-DA3A-49F7DF988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5F0E2C2-FF31-5879-0256-CC4AB863AF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4905E1-DA98-B504-C5E7-E423C36FC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C7683F-D7A7-5299-3135-A9B4968A7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95FB0-AE6F-488C-92A2-CB07CF54A15A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A7D9DEA-BC9A-3B22-AB60-23764119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BCC8CF7-BCDA-0746-3370-916C57AC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2A8A-5DE7-4419-A123-8113EB186C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57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E5C62AA-5203-2B56-5ECA-F1473E4CD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C0BCAE2-C564-809D-765A-B2D45440D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0038D14-7821-B01F-F8C4-2BA84290B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95FB0-AE6F-488C-92A2-CB07CF54A15A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5B42EC-2DEF-BF59-80F2-C525A9C12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BB5E49-9469-73DC-2E67-B88687B14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E2A8A-5DE7-4419-A123-8113EB186C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452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426BA5F-2661-0949-91BB-80856B9C9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8C994E-34C5-CD4D-9909-C1702A4A2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7FC56B8-A94D-4A4B-9464-9B0C1DC71847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39006" y="5543415"/>
            <a:ext cx="893341" cy="8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7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0B616-241D-4DFE-BC2F-C001ED77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24" y="457200"/>
            <a:ext cx="11731752" cy="6309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AE909E-CC4A-4E51-BC02-B893225D2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124" y="1825625"/>
            <a:ext cx="117317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3B6EE4-1695-4DD6-9758-84FFE963D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012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F72E65D-B252-4CA7-B356-799A464D1579}" type="datetime1">
              <a:rPr lang="nl-NL" noProof="0" smtClean="0"/>
              <a:t>18-3-2024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43250D-A8F9-4682-AD84-FD37BCAA6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9280" y="6356350"/>
            <a:ext cx="5933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nl-NL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E1A788-841D-41AB-A983-152B6532F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867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4DE3823-CC86-4AC6-95C0-DC3ECA80FD88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57695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ts val="1000"/>
        </a:spcBef>
        <a:buNone/>
        <a:defRPr sz="3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.devries@aventus.n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ternativeways.e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deelmee.nl/" TargetMode="External"/><Relationship Id="rId4" Type="http://schemas.openxmlformats.org/officeDocument/2006/relationships/hyperlink" Target="https://sooraz.nl/project/kleurrijk-zorge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3A5762C-2C54-4ACE-BCB5-99C3E62A1E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4225" y="747712"/>
            <a:ext cx="7789759" cy="1748908"/>
          </a:xfrm>
        </p:spPr>
        <p:txBody>
          <a:bodyPr>
            <a:normAutofit fontScale="62500" lnSpcReduction="20000"/>
          </a:bodyPr>
          <a:lstStyle/>
          <a:p>
            <a:pPr algn="ctr"/>
            <a:endParaRPr lang="nl-NL" sz="4800" dirty="0"/>
          </a:p>
          <a:p>
            <a:pPr algn="ctr"/>
            <a:r>
              <a:rPr lang="nl-NL" sz="5100" dirty="0"/>
              <a:t>Beroepsgericht, functioneel taalonderwijs</a:t>
            </a:r>
          </a:p>
          <a:p>
            <a:pPr algn="ctr"/>
            <a:r>
              <a:rPr lang="nl-NL" sz="5100" dirty="0"/>
              <a:t>Nt2-talent in de zorg </a:t>
            </a:r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sz="4800" dirty="0"/>
          </a:p>
          <a:p>
            <a:pPr algn="ctr"/>
            <a:endParaRPr lang="nl-NL" sz="4800" dirty="0"/>
          </a:p>
          <a:p>
            <a:pPr algn="ctr"/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CBE1B9-A1C6-4652-84D5-D5816D69D6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4225" y="2731770"/>
            <a:ext cx="7789863" cy="1325880"/>
          </a:xfrm>
        </p:spPr>
        <p:txBody>
          <a:bodyPr>
            <a:normAutofit fontScale="70000" lnSpcReduction="20000"/>
          </a:bodyPr>
          <a:lstStyle/>
          <a:p>
            <a:pPr algn="ctr"/>
            <a:endParaRPr lang="nl-NL" sz="3000" dirty="0">
              <a:latin typeface="Ubuntu Condensed" panose="020B0506030602030204" pitchFamily="34" charset="0"/>
            </a:endParaRPr>
          </a:p>
          <a:p>
            <a:pPr algn="ctr"/>
            <a:r>
              <a:rPr lang="nl-NL" sz="3000" dirty="0">
                <a:latin typeface="Ubuntu Condensed" panose="020B0506030602030204" pitchFamily="34" charset="0"/>
              </a:rPr>
              <a:t> </a:t>
            </a:r>
            <a:r>
              <a:rPr lang="nl-NL" sz="3000" dirty="0">
                <a:solidFill>
                  <a:schemeClr val="tx1"/>
                </a:solidFill>
                <a:latin typeface="Ubuntu Condensed" panose="020B0506030602030204" pitchFamily="34" charset="0"/>
              </a:rPr>
              <a:t>S</a:t>
            </a:r>
            <a:r>
              <a:rPr lang="nl-NL" sz="2900" dirty="0">
                <a:solidFill>
                  <a:schemeClr val="tx1"/>
                </a:solidFill>
                <a:latin typeface="Ubuntu Condensed" panose="020B0506030602030204" pitchFamily="34" charset="0"/>
              </a:rPr>
              <a:t>tudiedag taalacademie</a:t>
            </a:r>
            <a:br>
              <a:rPr lang="nl-NL" sz="2900" dirty="0">
                <a:solidFill>
                  <a:schemeClr val="tx1"/>
                </a:solidFill>
                <a:latin typeface="Ubuntu Condensed" panose="020B0506030602030204" pitchFamily="34" charset="0"/>
              </a:rPr>
            </a:br>
            <a:br>
              <a:rPr lang="nl-NL" sz="2900" dirty="0">
                <a:solidFill>
                  <a:schemeClr val="tx1"/>
                </a:solidFill>
                <a:latin typeface="Ubuntu Condensed" panose="020B0506030602030204" pitchFamily="34" charset="0"/>
              </a:rPr>
            </a:br>
            <a:r>
              <a:rPr lang="nl-NL" sz="2900" dirty="0">
                <a:solidFill>
                  <a:schemeClr val="tx1"/>
                </a:solidFill>
                <a:latin typeface="Ubuntu Condensed" panose="020B0506030602030204" pitchFamily="34" charset="0"/>
              </a:rPr>
              <a:t>8 maart 2024</a:t>
            </a:r>
            <a:br>
              <a:rPr lang="nl-NL" dirty="0">
                <a:latin typeface="Ubuntu Condensed" panose="020B0506030602030204" pitchFamily="34" charset="0"/>
              </a:rPr>
            </a:b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2838477-F782-42E5-8B69-4BCBD6C099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4225" y="3920488"/>
            <a:ext cx="7789863" cy="2189798"/>
          </a:xfrm>
        </p:spPr>
        <p:txBody>
          <a:bodyPr>
            <a:normAutofit fontScale="77500" lnSpcReduction="20000"/>
          </a:bodyPr>
          <a:lstStyle/>
          <a:p>
            <a:endParaRPr lang="nl-NL" dirty="0">
              <a:latin typeface="Ubuntu Condensed" panose="020B0506030602030204" pitchFamily="34" charset="0"/>
            </a:endParaRPr>
          </a:p>
          <a:p>
            <a:endParaRPr lang="nl-NL" dirty="0">
              <a:latin typeface="Ubuntu Condensed" panose="020B0506030602030204" pitchFamily="34" charset="0"/>
            </a:endParaRPr>
          </a:p>
          <a:p>
            <a:endParaRPr lang="nl-NL" dirty="0">
              <a:latin typeface="Ubuntu Condensed" panose="020B0506030602030204" pitchFamily="34" charset="0"/>
            </a:endParaRPr>
          </a:p>
          <a:p>
            <a:br>
              <a:rPr lang="nl-NL" dirty="0">
                <a:latin typeface="Ubuntu Condensed" panose="020B0506030602030204" pitchFamily="34" charset="0"/>
              </a:rPr>
            </a:br>
            <a:r>
              <a:rPr lang="nl-NL" sz="3600" dirty="0">
                <a:latin typeface="Ubuntu Condensed" panose="020B0506030602030204" pitchFamily="34" charset="0"/>
              </a:rPr>
              <a:t>Arja de Vries - Zorg &amp; Welzijn Aventus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32739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BE1382-D54D-4566-B167-5BF71B869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2" y="629268"/>
            <a:ext cx="6979920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4100" dirty="0"/>
            </a:br>
            <a:r>
              <a:rPr lang="en-US" sz="4100" dirty="0"/>
              <a:t>Tips!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40298FB-15D8-4F73-89C8-F87A68625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1" y="2438400"/>
            <a:ext cx="7620000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Eerst thuisvoelen, de taal komt (dan) wel.. </a:t>
            </a:r>
          </a:p>
          <a:p>
            <a:r>
              <a:rPr lang="en-US" dirty="0"/>
              <a:t>Oefen op de werkplek of met foto’s </a:t>
            </a:r>
          </a:p>
          <a:p>
            <a:r>
              <a:rPr lang="en-US" dirty="0"/>
              <a:t>Verbeter niet alles, vul liever aan</a:t>
            </a:r>
          </a:p>
          <a:p>
            <a:r>
              <a:rPr lang="en-US" dirty="0"/>
              <a:t>Niet teveel informatie tegelijk</a:t>
            </a:r>
          </a:p>
          <a:p>
            <a:r>
              <a:rPr lang="en-US" dirty="0"/>
              <a:t>Voordoen – samen doen – zelfstandig - zelf doen</a:t>
            </a:r>
          </a:p>
          <a:p>
            <a:r>
              <a:rPr lang="en-US" dirty="0"/>
              <a:t>Schakel op tijd hulp in!</a:t>
            </a:r>
          </a:p>
          <a:p>
            <a:pPr marL="0"/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91AEEAF-3099-46EA-9296-3B4A508B55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4205" r="24424" b="-1"/>
          <a:stretch/>
        </p:blipFill>
        <p:spPr>
          <a:xfrm>
            <a:off x="801706" y="1186046"/>
            <a:ext cx="2948361" cy="4361886"/>
          </a:xfrm>
          <a:prstGeom prst="rect">
            <a:avLst/>
          </a:prstGeom>
          <a:effectLst/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4D2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23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8C36B-8B00-A9B9-9F0F-3A918752A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Samenvattend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FF4990-6F4C-F575-1B6E-6D098C58EA3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90648" y="2103755"/>
            <a:ext cx="10505897" cy="4397406"/>
          </a:xfrm>
        </p:spPr>
        <p:txBody>
          <a:bodyPr>
            <a:normAutofit/>
          </a:bodyPr>
          <a:lstStyle/>
          <a:p>
            <a:r>
              <a:rPr lang="nl-NL" dirty="0"/>
              <a:t>Elkaar leren kennen en een netwerk opbouwen</a:t>
            </a:r>
          </a:p>
          <a:p>
            <a:r>
              <a:rPr lang="nl-NL" dirty="0"/>
              <a:t>Training: kandidaten, medewerkers en docenten</a:t>
            </a:r>
          </a:p>
          <a:p>
            <a:r>
              <a:rPr lang="nl-NL" dirty="0"/>
              <a:t>Samenwerken </a:t>
            </a:r>
          </a:p>
          <a:p>
            <a:r>
              <a:rPr lang="nl-NL" dirty="0"/>
              <a:t>Integrale aanpak: thema’s afstemmen met de werkvloer</a:t>
            </a:r>
          </a:p>
          <a:p>
            <a:r>
              <a:rPr lang="nl-NL" dirty="0"/>
              <a:t>Persoonlijke leerdoelen</a:t>
            </a:r>
          </a:p>
          <a:p>
            <a:r>
              <a:rPr lang="nl-NL" dirty="0"/>
              <a:t>Praten, lezen, praten, luisteren en … vergeet niet te schrijven 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id="{98D86095-1034-EE60-59F3-440CC8156B40}"/>
              </a:ext>
            </a:extLst>
          </p:cNvPr>
          <p:cNvSpPr/>
          <p:nvPr/>
        </p:nvSpPr>
        <p:spPr>
          <a:xfrm>
            <a:off x="3891776" y="3055435"/>
            <a:ext cx="657921" cy="535258"/>
          </a:xfrm>
          <a:prstGeom prst="triangle">
            <a:avLst>
              <a:gd name="adj" fmla="val 4583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779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BE1382-D54D-4566-B167-5BF71B869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29268"/>
            <a:ext cx="1091184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100" dirty="0"/>
            </a:br>
            <a:r>
              <a:rPr kumimoji="0" lang="nl-NL" sz="4900" b="1" i="0" u="none" strike="noStrike" kern="1200" cap="none" spc="0" normalizeH="0" baseline="0" noProof="0" dirty="0">
                <a:ln>
                  <a:noFill/>
                </a:ln>
                <a:solidFill>
                  <a:srgbClr val="3EB1C8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Tips, vragen of doorpraten?</a:t>
            </a:r>
            <a:endParaRPr lang="en-US" sz="4100" b="1" dirty="0">
              <a:cs typeface="Calibri Light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40298FB-15D8-4F73-89C8-F87A68625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8160" y="2977531"/>
            <a:ext cx="5953760" cy="128615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br>
              <a:rPr lang="en-US" i="1" dirty="0"/>
            </a:br>
            <a:r>
              <a:rPr lang="en-US" i="1" dirty="0"/>
              <a:t>Arja de Vries</a:t>
            </a:r>
          </a:p>
          <a:p>
            <a:pPr marL="0" indent="0">
              <a:buNone/>
            </a:pPr>
            <a:r>
              <a:rPr lang="en-US" i="1" dirty="0">
                <a:hlinkClick r:id="rId3"/>
              </a:rPr>
              <a:t>a.devries@aventus.nl</a:t>
            </a: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4D2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B829A0E-2836-2FF4-6F3D-677B98A67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" y="5818170"/>
            <a:ext cx="833120" cy="76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48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54FCBF7-0490-F2D2-C5D4-3787AA6FE4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nl-NL" dirty="0"/>
              <a:t>Verder lezen?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A48095-6CEC-2F69-31AE-1DE9C68550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Informatie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42F6055-52B9-5FE1-5306-A42F588B05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4225" y="2386943"/>
            <a:ext cx="8126095" cy="4064657"/>
          </a:xfrm>
        </p:spPr>
        <p:txBody>
          <a:bodyPr>
            <a:normAutofit lnSpcReduction="10000"/>
          </a:bodyPr>
          <a:lstStyle/>
          <a:p>
            <a:r>
              <a:rPr lang="nl-NL" sz="1400" dirty="0"/>
              <a:t>Hajer, M., Meestringa, T. (2022). </a:t>
            </a:r>
            <a:r>
              <a:rPr lang="nl-NL" sz="1400" b="1" i="1" dirty="0"/>
              <a:t>Handboek taalgericht vakonderwijs</a:t>
            </a:r>
            <a:r>
              <a:rPr lang="nl-NL" sz="1400" dirty="0"/>
              <a:t>. Bussum: uitgeverij Coutinho.</a:t>
            </a:r>
          </a:p>
          <a:p>
            <a:r>
              <a:rPr lang="nl-NL" sz="1400" dirty="0"/>
              <a:t>Koeven, E., Smits, A (2023). </a:t>
            </a:r>
            <a:r>
              <a:rPr lang="nl-NL" sz="1400" b="1" i="1" dirty="0"/>
              <a:t>Rijke taak (v) mbo, taaldidactiek voor het (voorbereidend) middelbaar beroepsponderwijs</a:t>
            </a:r>
            <a:r>
              <a:rPr lang="nl-NL" sz="1400" dirty="0"/>
              <a:t>. Amsterdam: Boom uitgevers. </a:t>
            </a:r>
          </a:p>
          <a:p>
            <a:r>
              <a:rPr lang="nl-NL" sz="1400" dirty="0"/>
              <a:t>Verboog, M. (2023). </a:t>
            </a:r>
            <a:r>
              <a:rPr lang="nl-NL" sz="1400" b="1" i="1" dirty="0"/>
              <a:t>NT2-cahier buitenschools leren. Spreken van binnen naar buiten de les</a:t>
            </a:r>
            <a:r>
              <a:rPr lang="nl-NL" sz="1400" i="1" dirty="0"/>
              <a:t>.</a:t>
            </a:r>
            <a:r>
              <a:rPr lang="nl-NL" sz="1400" dirty="0"/>
              <a:t> Amsterdam: Boom uitgevers.</a:t>
            </a:r>
          </a:p>
          <a:p>
            <a:r>
              <a:rPr lang="nl-NL" sz="1400" dirty="0"/>
              <a:t>Westdijk, C., Blom, A. (2022). </a:t>
            </a:r>
            <a:r>
              <a:rPr lang="nl-NL" sz="1400" b="1" i="1" dirty="0">
                <a:solidFill>
                  <a:schemeClr val="tx1"/>
                </a:solidFill>
              </a:rPr>
              <a:t>Koffiepraatjes. 163 alledaagse gesprekken voor anderstaligen. </a:t>
            </a:r>
            <a:r>
              <a:rPr lang="nl-NL" sz="1400" dirty="0"/>
              <a:t>Amsterdam: Boom uitgevers.</a:t>
            </a:r>
          </a:p>
          <a:p>
            <a:r>
              <a:rPr lang="nl-NL" sz="1600" dirty="0">
                <a:hlinkClick r:id="rId3"/>
              </a:rPr>
              <a:t>www.AlternativeWays.eu</a:t>
            </a:r>
            <a:endParaRPr lang="nl-NL" sz="1600" dirty="0"/>
          </a:p>
          <a:p>
            <a:r>
              <a:rPr lang="nl-NL" sz="1600" dirty="0">
                <a:hlinkClick r:id="rId4"/>
              </a:rPr>
              <a:t>Kleurrijk Zorgen – </a:t>
            </a:r>
            <a:r>
              <a:rPr lang="nl-NL" sz="1600" dirty="0" err="1">
                <a:hlinkClick r:id="rId4"/>
              </a:rPr>
              <a:t>Sooraz</a:t>
            </a:r>
            <a:endParaRPr lang="nl-NL" sz="1600" dirty="0"/>
          </a:p>
          <a:p>
            <a:r>
              <a:rPr lang="nl-NL" sz="1600" dirty="0"/>
              <a:t>Digitaal kennisplatform Zorg, Welzijn &amp; Wonen – </a:t>
            </a:r>
            <a:r>
              <a:rPr lang="nl-NL" sz="1600" dirty="0">
                <a:hlinkClick r:id="rId5"/>
              </a:rPr>
              <a:t>www.Deelmee.nl</a:t>
            </a:r>
            <a:r>
              <a:rPr lang="nl-NL" sz="1600" dirty="0"/>
              <a:t> </a:t>
            </a:r>
          </a:p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769193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96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CE567E5-8996-47BF-9E65-FD21431B83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nl-NL" dirty="0"/>
              <a:t>Inhoud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A00BA4-E9E2-44FE-BAD5-7CC76722DD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nl-NL" b="1" dirty="0">
                <a:solidFill>
                  <a:srgbClr val="202020"/>
                </a:solidFill>
                <a:latin typeface="Lato"/>
                <a:ea typeface="Lato"/>
                <a:cs typeface="Lato"/>
              </a:rPr>
              <a:t>Nt2-talent in de zorg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5F13480-A2BC-4BF6-8CA0-2ADDF5F42E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4225" y="2386943"/>
            <a:ext cx="7568665" cy="393166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br>
              <a:rPr lang="nl-NL" dirty="0"/>
            </a:br>
            <a:r>
              <a:rPr lang="nl-NL" sz="2400" dirty="0">
                <a:latin typeface="Arial"/>
                <a:cs typeface="Arial"/>
              </a:rPr>
              <a:t>Voorstelronde</a:t>
            </a:r>
            <a:endParaRPr lang="nl-NL" i="1" dirty="0">
              <a:latin typeface="Arial"/>
              <a:cs typeface="Arial"/>
            </a:endParaRPr>
          </a:p>
          <a:p>
            <a:r>
              <a:rPr lang="nl-NL" sz="2400" dirty="0">
                <a:latin typeface="Arial"/>
                <a:cs typeface="Arial"/>
              </a:rPr>
              <a:t>Contouren project</a:t>
            </a:r>
            <a:br>
              <a:rPr lang="nl-NL" sz="2400" dirty="0">
                <a:latin typeface="Arial"/>
                <a:cs typeface="Arial"/>
              </a:rPr>
            </a:br>
            <a:r>
              <a:rPr lang="nl-NL" sz="2400" dirty="0">
                <a:latin typeface="Arial"/>
                <a:cs typeface="Arial"/>
              </a:rPr>
              <a:t>Programma</a:t>
            </a:r>
          </a:p>
          <a:p>
            <a:r>
              <a:rPr lang="nl-NL" sz="2400" dirty="0">
                <a:latin typeface="Arial"/>
                <a:cs typeface="Arial"/>
              </a:rPr>
              <a:t>Beroepsgericht, functioneel taalonderwijs</a:t>
            </a:r>
          </a:p>
          <a:p>
            <a:r>
              <a:rPr lang="nl-NL" sz="2400" dirty="0">
                <a:latin typeface="Arial"/>
                <a:cs typeface="Arial"/>
              </a:rPr>
              <a:t>Werkvormen</a:t>
            </a:r>
          </a:p>
          <a:p>
            <a:r>
              <a:rPr lang="nl-NL" sz="2400" dirty="0">
                <a:latin typeface="Arial"/>
                <a:cs typeface="Arial"/>
              </a:rPr>
              <a:t>Samenvattend</a:t>
            </a:r>
          </a:p>
          <a:p>
            <a:endParaRPr lang="nl-NL" sz="2400" dirty="0">
              <a:latin typeface="Arial"/>
              <a:cs typeface="Arial"/>
            </a:endParaRPr>
          </a:p>
          <a:p>
            <a:endParaRPr lang="nl-NL" sz="2400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4863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F5E311-D549-0052-1E26-D77224F4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Voorstelronde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79D30B-6473-5A30-9705-F5F209950DA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nl-NL" b="0" i="1" dirty="0">
                <a:solidFill>
                  <a:srgbClr val="1F114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Hoe ben je aan je naam gekomen? </a:t>
            </a:r>
            <a:br>
              <a:rPr lang="nl-NL" b="0" i="1" dirty="0">
                <a:solidFill>
                  <a:srgbClr val="1F114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b="0" i="1" dirty="0">
              <a:solidFill>
                <a:srgbClr val="1F114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1" dirty="0">
                <a:solidFill>
                  <a:srgbClr val="1F114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 is de betekenis van je naam? </a:t>
            </a:r>
            <a:endParaRPr lang="nl-NL" i="1" dirty="0">
              <a:solidFill>
                <a:srgbClr val="1F1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nl-NL" i="1" dirty="0">
              <a:solidFill>
                <a:srgbClr val="1F1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i="1" dirty="0">
                <a:solidFill>
                  <a:srgbClr val="1F1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Zijn er meer mensen (die jij kent) met deze naam?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nl-NL" dirty="0"/>
          </a:p>
          <a:p>
            <a:pPr algn="l">
              <a:buFont typeface="Arial" panose="020B0604020202020204" pitchFamily="34" charset="0"/>
              <a:buChar char="•"/>
            </a:pPr>
            <a:endParaRPr lang="nl-NL" i="1" dirty="0">
              <a:solidFill>
                <a:srgbClr val="1F1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658F735-DDDD-E62B-5D0D-01BCE8756DDB}"/>
              </a:ext>
            </a:extLst>
          </p:cNvPr>
          <p:cNvSpPr txBox="1"/>
          <p:nvPr/>
        </p:nvSpPr>
        <p:spPr>
          <a:xfrm>
            <a:off x="8238274" y="6082578"/>
            <a:ext cx="356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nl-NL" sz="1800" i="1" dirty="0"/>
              <a:t>Oefening: Alternative Ways.eu </a:t>
            </a:r>
          </a:p>
        </p:txBody>
      </p:sp>
      <p:pic>
        <p:nvPicPr>
          <p:cNvPr id="4" name="Afbeelding 3" descr="Afbeelding met Menselijk gezicht, glimlach, persoon, kleding&#10;&#10;Automatisch gegenereerde beschrijving">
            <a:extLst>
              <a:ext uri="{FF2B5EF4-FFF2-40B4-BE49-F238E27FC236}">
                <a16:creationId xmlns:a16="http://schemas.microsoft.com/office/drawing/2014/main" id="{BEA12E10-4F20-B270-2B18-99F5C8392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760" y="2931192"/>
            <a:ext cx="2336800" cy="299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7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3415C901-039D-4058-80C7-5ABA400CDB06}"/>
              </a:ext>
            </a:extLst>
          </p:cNvPr>
          <p:cNvSpPr/>
          <p:nvPr/>
        </p:nvSpPr>
        <p:spPr>
          <a:xfrm>
            <a:off x="4279505" y="2661651"/>
            <a:ext cx="1160580" cy="1160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2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966DA334-7569-42CB-95CD-419F4AC26092}"/>
              </a:ext>
            </a:extLst>
          </p:cNvPr>
          <p:cNvSpPr/>
          <p:nvPr/>
        </p:nvSpPr>
        <p:spPr>
          <a:xfrm>
            <a:off x="6578655" y="2661651"/>
            <a:ext cx="1160580" cy="1160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3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6D8E2964-D9A5-4A16-8604-F04921C189EB}"/>
              </a:ext>
            </a:extLst>
          </p:cNvPr>
          <p:cNvSpPr/>
          <p:nvPr/>
        </p:nvSpPr>
        <p:spPr>
          <a:xfrm>
            <a:off x="8877806" y="2661651"/>
            <a:ext cx="1160580" cy="1160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4</a:t>
            </a: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FC17936A-EE2B-4C30-A31C-496282D48B87}"/>
              </a:ext>
            </a:extLst>
          </p:cNvPr>
          <p:cNvSpPr/>
          <p:nvPr/>
        </p:nvSpPr>
        <p:spPr>
          <a:xfrm>
            <a:off x="1980355" y="2661651"/>
            <a:ext cx="1160580" cy="116058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B13DC8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1</a:t>
            </a:r>
          </a:p>
        </p:txBody>
      </p:sp>
      <p:sp>
        <p:nvSpPr>
          <p:cNvPr id="23" name="Vrije vorm: Vorm 22" descr="tijdlijn ">
            <a:extLst>
              <a:ext uri="{FF2B5EF4-FFF2-40B4-BE49-F238E27FC236}">
                <a16:creationId xmlns:a16="http://schemas.microsoft.com/office/drawing/2014/main" id="{7889103E-B405-4427-BC20-A3CA893D099A}"/>
              </a:ext>
            </a:extLst>
          </p:cNvPr>
          <p:cNvSpPr/>
          <p:nvPr/>
        </p:nvSpPr>
        <p:spPr>
          <a:xfrm flipH="1" flipV="1">
            <a:off x="1392439" y="2020391"/>
            <a:ext cx="9252295" cy="2410190"/>
          </a:xfrm>
          <a:custGeom>
            <a:avLst/>
            <a:gdLst>
              <a:gd name="connsiteX0" fmla="*/ 1192508 w 9252295"/>
              <a:gd name="connsiteY0" fmla="*/ 2410190 h 2410190"/>
              <a:gd name="connsiteX1" fmla="*/ 0 w 9252295"/>
              <a:gd name="connsiteY1" fmla="*/ 1217682 h 2410190"/>
              <a:gd name="connsiteX2" fmla="*/ 1107 w 9252295"/>
              <a:gd name="connsiteY2" fmla="*/ 1206703 h 2410190"/>
              <a:gd name="connsiteX3" fmla="*/ 96158 w 9252295"/>
              <a:gd name="connsiteY3" fmla="*/ 1206703 h 2410190"/>
              <a:gd name="connsiteX4" fmla="*/ 95051 w 9252295"/>
              <a:gd name="connsiteY4" fmla="*/ 1217682 h 2410190"/>
              <a:gd name="connsiteX5" fmla="*/ 1192508 w 9252295"/>
              <a:gd name="connsiteY5" fmla="*/ 2315139 h 2410190"/>
              <a:gd name="connsiteX6" fmla="*/ 2289965 w 9252295"/>
              <a:gd name="connsiteY6" fmla="*/ 1217682 h 2410190"/>
              <a:gd name="connsiteX7" fmla="*/ 2289554 w 9252295"/>
              <a:gd name="connsiteY7" fmla="*/ 1209531 h 2410190"/>
              <a:gd name="connsiteX8" fmla="*/ 2290085 w 9252295"/>
              <a:gd name="connsiteY8" fmla="*/ 1209531 h 2410190"/>
              <a:gd name="connsiteX9" fmla="*/ 2295831 w 9252295"/>
              <a:gd name="connsiteY9" fmla="*/ 1095755 h 2410190"/>
              <a:gd name="connsiteX10" fmla="*/ 3482182 w 9252295"/>
              <a:gd name="connsiteY10" fmla="*/ 25174 h 2410190"/>
              <a:gd name="connsiteX11" fmla="*/ 4668533 w 9252295"/>
              <a:gd name="connsiteY11" fmla="*/ 1095755 h 2410190"/>
              <a:gd name="connsiteX12" fmla="*/ 4674278 w 9252295"/>
              <a:gd name="connsiteY12" fmla="*/ 1209531 h 2410190"/>
              <a:gd name="connsiteX13" fmla="*/ 4673516 w 9252295"/>
              <a:gd name="connsiteY13" fmla="*/ 1209531 h 2410190"/>
              <a:gd name="connsiteX14" fmla="*/ 4678322 w 9252295"/>
              <a:gd name="connsiteY14" fmla="*/ 1304717 h 2410190"/>
              <a:gd name="connsiteX15" fmla="*/ 5770114 w 9252295"/>
              <a:gd name="connsiteY15" fmla="*/ 2289966 h 2410190"/>
              <a:gd name="connsiteX16" fmla="*/ 6861904 w 9252295"/>
              <a:gd name="connsiteY16" fmla="*/ 1304717 h 2410190"/>
              <a:gd name="connsiteX17" fmla="*/ 6867159 w 9252295"/>
              <a:gd name="connsiteY17" fmla="*/ 1200660 h 2410190"/>
              <a:gd name="connsiteX18" fmla="*/ 6867690 w 9252295"/>
              <a:gd name="connsiteY18" fmla="*/ 1200660 h 2410190"/>
              <a:gd name="connsiteX19" fmla="*/ 6867279 w 9252295"/>
              <a:gd name="connsiteY19" fmla="*/ 1192508 h 2410190"/>
              <a:gd name="connsiteX20" fmla="*/ 8059787 w 9252295"/>
              <a:gd name="connsiteY20" fmla="*/ 0 h 2410190"/>
              <a:gd name="connsiteX21" fmla="*/ 9252295 w 9252295"/>
              <a:gd name="connsiteY21" fmla="*/ 1192508 h 2410190"/>
              <a:gd name="connsiteX22" fmla="*/ 9251964 w 9252295"/>
              <a:gd name="connsiteY22" fmla="*/ 1195794 h 2410190"/>
              <a:gd name="connsiteX23" fmla="*/ 9156913 w 9252295"/>
              <a:gd name="connsiteY23" fmla="*/ 1195794 h 2410190"/>
              <a:gd name="connsiteX24" fmla="*/ 9157244 w 9252295"/>
              <a:gd name="connsiteY24" fmla="*/ 1192508 h 2410190"/>
              <a:gd name="connsiteX25" fmla="*/ 8059787 w 9252295"/>
              <a:gd name="connsiteY25" fmla="*/ 95051 h 2410190"/>
              <a:gd name="connsiteX26" fmla="*/ 6962330 w 9252295"/>
              <a:gd name="connsiteY26" fmla="*/ 1192508 h 2410190"/>
              <a:gd name="connsiteX27" fmla="*/ 6962741 w 9252295"/>
              <a:gd name="connsiteY27" fmla="*/ 1200660 h 2410190"/>
              <a:gd name="connsiteX28" fmla="*/ 6962209 w 9252295"/>
              <a:gd name="connsiteY28" fmla="*/ 1200660 h 2410190"/>
              <a:gd name="connsiteX29" fmla="*/ 6956464 w 9252295"/>
              <a:gd name="connsiteY29" fmla="*/ 1314435 h 2410190"/>
              <a:gd name="connsiteX30" fmla="*/ 5770114 w 9252295"/>
              <a:gd name="connsiteY30" fmla="*/ 2385016 h 2410190"/>
              <a:gd name="connsiteX31" fmla="*/ 4583763 w 9252295"/>
              <a:gd name="connsiteY31" fmla="*/ 1314435 h 2410190"/>
              <a:gd name="connsiteX32" fmla="*/ 4578017 w 9252295"/>
              <a:gd name="connsiteY32" fmla="*/ 1200660 h 2410190"/>
              <a:gd name="connsiteX33" fmla="*/ 4578780 w 9252295"/>
              <a:gd name="connsiteY33" fmla="*/ 1200660 h 2410190"/>
              <a:gd name="connsiteX34" fmla="*/ 4573974 w 9252295"/>
              <a:gd name="connsiteY34" fmla="*/ 1105474 h 2410190"/>
              <a:gd name="connsiteX35" fmla="*/ 3482182 w 9252295"/>
              <a:gd name="connsiteY35" fmla="*/ 120225 h 2410190"/>
              <a:gd name="connsiteX36" fmla="*/ 2390391 w 9252295"/>
              <a:gd name="connsiteY36" fmla="*/ 1105474 h 2410190"/>
              <a:gd name="connsiteX37" fmla="*/ 2385136 w 9252295"/>
              <a:gd name="connsiteY37" fmla="*/ 1209531 h 2410190"/>
              <a:gd name="connsiteX38" fmla="*/ 2384604 w 9252295"/>
              <a:gd name="connsiteY38" fmla="*/ 1209531 h 2410190"/>
              <a:gd name="connsiteX39" fmla="*/ 2385016 w 9252295"/>
              <a:gd name="connsiteY39" fmla="*/ 1217682 h 2410190"/>
              <a:gd name="connsiteX40" fmla="*/ 1192508 w 9252295"/>
              <a:gd name="connsiteY40" fmla="*/ 2410190 h 241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52295" h="2410190">
                <a:moveTo>
                  <a:pt x="1192508" y="2410190"/>
                </a:moveTo>
                <a:cubicBezTo>
                  <a:pt x="533904" y="2410190"/>
                  <a:pt x="0" y="1876286"/>
                  <a:pt x="0" y="1217682"/>
                </a:cubicBezTo>
                <a:lnTo>
                  <a:pt x="1107" y="1206703"/>
                </a:lnTo>
                <a:lnTo>
                  <a:pt x="96158" y="1206703"/>
                </a:lnTo>
                <a:lnTo>
                  <a:pt x="95051" y="1217682"/>
                </a:lnTo>
                <a:cubicBezTo>
                  <a:pt x="95051" y="1823791"/>
                  <a:pt x="586400" y="2315139"/>
                  <a:pt x="1192508" y="2315139"/>
                </a:cubicBezTo>
                <a:cubicBezTo>
                  <a:pt x="1798616" y="2315139"/>
                  <a:pt x="2289965" y="1823791"/>
                  <a:pt x="2289965" y="1217682"/>
                </a:cubicBezTo>
                <a:lnTo>
                  <a:pt x="2289554" y="1209531"/>
                </a:lnTo>
                <a:lnTo>
                  <a:pt x="2290085" y="1209531"/>
                </a:lnTo>
                <a:lnTo>
                  <a:pt x="2295831" y="1095755"/>
                </a:lnTo>
                <a:cubicBezTo>
                  <a:pt x="2356899" y="494427"/>
                  <a:pt x="2864742" y="25174"/>
                  <a:pt x="3482182" y="25174"/>
                </a:cubicBezTo>
                <a:cubicBezTo>
                  <a:pt x="4099623" y="25174"/>
                  <a:pt x="4607465" y="494427"/>
                  <a:pt x="4668533" y="1095755"/>
                </a:cubicBezTo>
                <a:lnTo>
                  <a:pt x="4674278" y="1209531"/>
                </a:lnTo>
                <a:lnTo>
                  <a:pt x="4673516" y="1209531"/>
                </a:lnTo>
                <a:lnTo>
                  <a:pt x="4678322" y="1304717"/>
                </a:lnTo>
                <a:cubicBezTo>
                  <a:pt x="4734523" y="1858116"/>
                  <a:pt x="5201886" y="2289966"/>
                  <a:pt x="5770114" y="2289966"/>
                </a:cubicBezTo>
                <a:cubicBezTo>
                  <a:pt x="6338340" y="2289966"/>
                  <a:pt x="6805704" y="1858116"/>
                  <a:pt x="6861904" y="1304717"/>
                </a:cubicBezTo>
                <a:lnTo>
                  <a:pt x="6867159" y="1200660"/>
                </a:lnTo>
                <a:lnTo>
                  <a:pt x="6867690" y="1200660"/>
                </a:lnTo>
                <a:lnTo>
                  <a:pt x="6867279" y="1192508"/>
                </a:lnTo>
                <a:cubicBezTo>
                  <a:pt x="6867279" y="533905"/>
                  <a:pt x="7401183" y="0"/>
                  <a:pt x="8059787" y="0"/>
                </a:cubicBezTo>
                <a:cubicBezTo>
                  <a:pt x="8718390" y="0"/>
                  <a:pt x="9252295" y="533905"/>
                  <a:pt x="9252295" y="1192508"/>
                </a:cubicBezTo>
                <a:lnTo>
                  <a:pt x="9251964" y="1195794"/>
                </a:lnTo>
                <a:lnTo>
                  <a:pt x="9156913" y="1195794"/>
                </a:lnTo>
                <a:lnTo>
                  <a:pt x="9157244" y="1192508"/>
                </a:lnTo>
                <a:cubicBezTo>
                  <a:pt x="9157244" y="586400"/>
                  <a:pt x="8665895" y="95051"/>
                  <a:pt x="8059787" y="95051"/>
                </a:cubicBezTo>
                <a:cubicBezTo>
                  <a:pt x="7453679" y="95051"/>
                  <a:pt x="6962330" y="586400"/>
                  <a:pt x="6962330" y="1192508"/>
                </a:cubicBezTo>
                <a:lnTo>
                  <a:pt x="6962741" y="1200660"/>
                </a:lnTo>
                <a:lnTo>
                  <a:pt x="6962209" y="1200660"/>
                </a:lnTo>
                <a:lnTo>
                  <a:pt x="6956464" y="1314435"/>
                </a:lnTo>
                <a:cubicBezTo>
                  <a:pt x="6895396" y="1915764"/>
                  <a:pt x="6387554" y="2385016"/>
                  <a:pt x="5770114" y="2385016"/>
                </a:cubicBezTo>
                <a:cubicBezTo>
                  <a:pt x="5152672" y="2385016"/>
                  <a:pt x="4644831" y="1915764"/>
                  <a:pt x="4583763" y="1314435"/>
                </a:cubicBezTo>
                <a:lnTo>
                  <a:pt x="4578017" y="1200660"/>
                </a:lnTo>
                <a:lnTo>
                  <a:pt x="4578780" y="1200660"/>
                </a:lnTo>
                <a:lnTo>
                  <a:pt x="4573974" y="1105474"/>
                </a:lnTo>
                <a:cubicBezTo>
                  <a:pt x="4517772" y="552075"/>
                  <a:pt x="4050409" y="120225"/>
                  <a:pt x="3482182" y="120225"/>
                </a:cubicBezTo>
                <a:cubicBezTo>
                  <a:pt x="2913956" y="120225"/>
                  <a:pt x="2446592" y="552075"/>
                  <a:pt x="2390391" y="1105474"/>
                </a:cubicBezTo>
                <a:lnTo>
                  <a:pt x="2385136" y="1209531"/>
                </a:lnTo>
                <a:lnTo>
                  <a:pt x="2384604" y="1209531"/>
                </a:lnTo>
                <a:lnTo>
                  <a:pt x="2385016" y="1217682"/>
                </a:lnTo>
                <a:cubicBezTo>
                  <a:pt x="2385016" y="1876286"/>
                  <a:pt x="1851111" y="2410190"/>
                  <a:pt x="1192508" y="2410190"/>
                </a:cubicBezTo>
                <a:close/>
              </a:path>
            </a:pathLst>
          </a:custGeom>
          <a:gradFill flip="none" rotWithShape="1">
            <a:gsLst>
              <a:gs pos="61000">
                <a:srgbClr val="00B0F0"/>
              </a:gs>
              <a:gs pos="39000">
                <a:schemeClr val="accent5"/>
              </a:gs>
              <a:gs pos="18000">
                <a:schemeClr val="accent4"/>
              </a:gs>
              <a:gs pos="92000">
                <a:schemeClr val="accent3"/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>
              <a:ln>
                <a:noFill/>
              </a:ln>
              <a:solidFill>
                <a:srgbClr val="4868E5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Ovaal 1" descr="tijdlijneindpunten">
            <a:extLst>
              <a:ext uri="{FF2B5EF4-FFF2-40B4-BE49-F238E27FC236}">
                <a16:creationId xmlns:a16="http://schemas.microsoft.com/office/drawing/2014/main" id="{81AA7F01-98B3-49CE-A287-1B558536C306}"/>
              </a:ext>
            </a:extLst>
          </p:cNvPr>
          <p:cNvSpPr/>
          <p:nvPr/>
        </p:nvSpPr>
        <p:spPr>
          <a:xfrm>
            <a:off x="1320120" y="3149771"/>
            <a:ext cx="218092" cy="218092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" name="Ovaal 2" descr="tijdlijneindpunten">
            <a:extLst>
              <a:ext uri="{FF2B5EF4-FFF2-40B4-BE49-F238E27FC236}">
                <a16:creationId xmlns:a16="http://schemas.microsoft.com/office/drawing/2014/main" id="{491CCD59-030F-4F79-9A33-EBC86A2EC9FE}"/>
              </a:ext>
            </a:extLst>
          </p:cNvPr>
          <p:cNvSpPr/>
          <p:nvPr/>
        </p:nvSpPr>
        <p:spPr>
          <a:xfrm>
            <a:off x="10480529" y="3149771"/>
            <a:ext cx="218092" cy="218092"/>
          </a:xfrm>
          <a:prstGeom prst="ellipse">
            <a:avLst/>
          </a:prstGeom>
          <a:solidFill>
            <a:srgbClr val="20A472"/>
          </a:solidFill>
          <a:ln w="76200">
            <a:solidFill>
              <a:srgbClr val="20A4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20A472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B6086B1F-4F6D-4493-AE84-2520E93642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rtlCol="0"/>
          <a:lstStyle/>
          <a:p>
            <a:pPr rtl="0"/>
            <a:r>
              <a:rPr lang="nl-NL" dirty="0"/>
              <a:t>kennismaken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6A44816B-378D-41B5-84D7-39CECE2E45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rtl="0"/>
            <a:r>
              <a:rPr lang="nl-NL" sz="1600" dirty="0"/>
              <a:t>intake</a:t>
            </a:r>
            <a:br>
              <a:rPr lang="nl-NL" sz="1600" dirty="0"/>
            </a:br>
            <a:r>
              <a:rPr lang="nl-NL" sz="1600" dirty="0"/>
              <a:t>training 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2EFC63F8-23B1-4F22-9868-15EB446170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62965" y="4817717"/>
            <a:ext cx="1796396" cy="302186"/>
          </a:xfrm>
        </p:spPr>
        <p:txBody>
          <a:bodyPr rtlCol="0"/>
          <a:lstStyle/>
          <a:p>
            <a:pPr rtl="0"/>
            <a:r>
              <a:rPr lang="nl-NL" dirty="0"/>
              <a:t>voorbereiden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AA64E66E-DA3C-42CD-80D9-89BD3A8A4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0310" y="5210962"/>
            <a:ext cx="2327333" cy="1027278"/>
          </a:xfrm>
        </p:spPr>
        <p:txBody>
          <a:bodyPr rtlCol="0"/>
          <a:lstStyle/>
          <a:p>
            <a:pPr rtl="0"/>
            <a:r>
              <a:rPr lang="nl-NL" sz="1600" dirty="0"/>
              <a:t>vooropleiding</a:t>
            </a:r>
            <a:br>
              <a:rPr lang="nl-NL" sz="1600" dirty="0"/>
            </a:br>
            <a:r>
              <a:rPr lang="nl-NL" sz="1600" dirty="0"/>
              <a:t>groeps- en individuele begeleiding</a:t>
            </a:r>
            <a:br>
              <a:rPr lang="nl-NL" sz="1600" dirty="0"/>
            </a:br>
            <a:r>
              <a:rPr lang="nl-NL" sz="1600" dirty="0"/>
              <a:t>kennismaken met de instellingen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5A6A695-5271-4895-88EF-663A3F593E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8682" y="4817717"/>
            <a:ext cx="1796396" cy="302186"/>
          </a:xfrm>
        </p:spPr>
        <p:txBody>
          <a:bodyPr rtlCol="0"/>
          <a:lstStyle/>
          <a:p>
            <a:pPr rtl="0"/>
            <a:r>
              <a:rPr lang="nl-NL" dirty="0"/>
              <a:t>ervaren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93CA8393-83FA-4B7B-BF41-CB601BA164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360" y="5210962"/>
            <a:ext cx="2013446" cy="874877"/>
          </a:xfrm>
        </p:spPr>
        <p:txBody>
          <a:bodyPr rtlCol="0"/>
          <a:lstStyle/>
          <a:p>
            <a:pPr rtl="0"/>
            <a:r>
              <a:rPr lang="nl-NL" sz="1600" dirty="0"/>
              <a:t>vooropleiding</a:t>
            </a:r>
            <a:br>
              <a:rPr lang="nl-NL" sz="1600" dirty="0"/>
            </a:br>
            <a:r>
              <a:rPr lang="nl-NL" sz="1600" dirty="0"/>
              <a:t>begeleiden</a:t>
            </a:r>
            <a:br>
              <a:rPr lang="nl-NL" sz="1600" dirty="0"/>
            </a:br>
            <a:r>
              <a:rPr lang="nl-NL" sz="1600" dirty="0"/>
              <a:t>stage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3CD04606-2C05-4AC9-9F6C-C0E9EDF1BC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nl-NL" dirty="0"/>
              <a:t>volgende afslag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DA3309B0-9F41-47B2-8F25-1098748641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54400" y="5210962"/>
            <a:ext cx="2736560" cy="1424014"/>
          </a:xfrm>
        </p:spPr>
        <p:txBody>
          <a:bodyPr rtlCol="0"/>
          <a:lstStyle/>
          <a:p>
            <a:pPr rtl="0"/>
            <a:r>
              <a:rPr lang="nl-NL" sz="1600" dirty="0"/>
              <a:t>persoonlijke ontwikkeling</a:t>
            </a:r>
            <a:br>
              <a:rPr lang="nl-NL" sz="1600" dirty="0"/>
            </a:br>
            <a:r>
              <a:rPr lang="nl-NL" sz="1600" dirty="0"/>
              <a:t>streven BBL 2, 3, 4</a:t>
            </a:r>
            <a:br>
              <a:rPr lang="nl-NL" sz="1600" dirty="0"/>
            </a:br>
            <a:r>
              <a:rPr lang="nl-NL" sz="1600" dirty="0"/>
              <a:t>nazorg</a:t>
            </a:r>
            <a:br>
              <a:rPr lang="nl-NL" sz="1600" dirty="0"/>
            </a:br>
            <a:r>
              <a:rPr lang="nl-NL" sz="1600" dirty="0"/>
              <a:t>onderzoek</a:t>
            </a:r>
            <a:br>
              <a:rPr lang="nl-NL" sz="1600" dirty="0"/>
            </a:br>
            <a:r>
              <a:rPr lang="nl-NL" sz="1600" dirty="0"/>
              <a:t>geleerde lessen </a:t>
            </a:r>
            <a:br>
              <a:rPr lang="nl-NL" sz="1600" dirty="0"/>
            </a:br>
            <a:endParaRPr lang="nl-NL" sz="1600" dirty="0"/>
          </a:p>
        </p:txBody>
      </p:sp>
      <p:sp>
        <p:nvSpPr>
          <p:cNvPr id="34" name="Titel 33">
            <a:extLst>
              <a:ext uri="{FF2B5EF4-FFF2-40B4-BE49-F238E27FC236}">
                <a16:creationId xmlns:a16="http://schemas.microsoft.com/office/drawing/2014/main" id="{F28D01B5-A5BC-45A3-8718-13BDC694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3EB1C8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Contouren project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062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153DD19-9B1C-CD52-E8DB-1498CE3B6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9999" y="2123999"/>
            <a:ext cx="5040000" cy="360772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VARIIS-training &amp; begeleiding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2 dagen stage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(weer) naar school</a:t>
            </a:r>
          </a:p>
          <a:p>
            <a:pPr marL="0" indent="0">
              <a:buNone/>
            </a:pPr>
            <a:r>
              <a:rPr lang="nl-NL" sz="2800" i="1" dirty="0">
                <a:latin typeface="Arial" panose="020B0604020202020204" pitchFamily="34" charset="0"/>
                <a:cs typeface="Arial" panose="020B0604020202020204" pitchFamily="34" charset="0"/>
              </a:rPr>
              <a:t>-&gt; taal in de zorg</a:t>
            </a:r>
          </a:p>
          <a:p>
            <a:pPr marL="0" indent="0">
              <a:buNone/>
            </a:pPr>
            <a:r>
              <a:rPr lang="nl-NL" sz="2800" i="1" dirty="0">
                <a:latin typeface="Arial" panose="020B0604020202020204" pitchFamily="34" charset="0"/>
                <a:cs typeface="Arial" panose="020B0604020202020204" pitchFamily="34" charset="0"/>
              </a:rPr>
              <a:t>-&gt; leren studeren</a:t>
            </a:r>
          </a:p>
          <a:p>
            <a:pPr marL="0" indent="0">
              <a:buNone/>
            </a:pPr>
            <a:r>
              <a:rPr lang="nl-NL" sz="2800" i="1" dirty="0">
                <a:latin typeface="Arial" panose="020B0604020202020204" pitchFamily="34" charset="0"/>
                <a:cs typeface="Arial" panose="020B0604020202020204" pitchFamily="34" charset="0"/>
              </a:rPr>
              <a:t>-&gt; digitale vaardigheden</a:t>
            </a:r>
          </a:p>
          <a:p>
            <a:pPr marL="0" indent="0">
              <a:buNone/>
            </a:pPr>
            <a:r>
              <a:rPr lang="nl-NL" sz="2800" i="1" dirty="0">
                <a:latin typeface="Arial" panose="020B0604020202020204" pitchFamily="34" charset="0"/>
                <a:cs typeface="Arial" panose="020B0604020202020204" pitchFamily="34" charset="0"/>
              </a:rPr>
              <a:t>-&gt; werken in de zorg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0942B2-1702-47B3-1A3A-544A1F372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7951" y="1996068"/>
            <a:ext cx="2921620" cy="411009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l-NL" sz="1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3E24397-D25F-3CA5-9CDB-A4B7C5696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3EB1C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Programma</a:t>
            </a:r>
            <a:br>
              <a:rPr kumimoji="0" lang="nl-NL" sz="4900" b="1" i="0" u="none" strike="noStrike" kern="1200" cap="none" spc="0" normalizeH="0" baseline="0" noProof="0" dirty="0">
                <a:ln>
                  <a:noFill/>
                </a:ln>
                <a:solidFill>
                  <a:srgbClr val="3EB1C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3EB1C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school: </a:t>
            </a:r>
            <a:r>
              <a:rPr lang="nl-N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 weken 1 dagdeel per week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3EB1C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ABB00C8-2E4E-7B3E-CF55-6993BA4AB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947209" y="1996068"/>
            <a:ext cx="4204011" cy="486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854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212702-1AA6-9B1B-F25A-539032758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Menselijk gezicht, tekst, glimlach, persoon&#10;&#10;Automatisch gegenereerde beschrijving">
            <a:extLst>
              <a:ext uri="{FF2B5EF4-FFF2-40B4-BE49-F238E27FC236}">
                <a16:creationId xmlns:a16="http://schemas.microsoft.com/office/drawing/2014/main" id="{E3EBA5F5-1746-F875-245B-C1DCB04A74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6306"/>
          <a:stretch/>
        </p:blipFill>
        <p:spPr>
          <a:xfrm>
            <a:off x="4654296" y="10"/>
            <a:ext cx="7537707" cy="6857990"/>
          </a:xfrm>
          <a:prstGeom prst="rect">
            <a:avLst/>
          </a:prstGeom>
        </p:spPr>
      </p:pic>
      <p:sp>
        <p:nvSpPr>
          <p:cNvPr id="1058" name="Rectangle 1057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A52204F-D0C6-B546-E28E-55D558088F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331" b="1"/>
          <a:stretch/>
        </p:blipFill>
        <p:spPr>
          <a:xfrm>
            <a:off x="962403" y="979071"/>
            <a:ext cx="6363948" cy="45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52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B8C6CF2-ECC9-1B9A-3671-2D3F5E47CE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nl-NL" dirty="0"/>
              <a:t>Taalverwerving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6B5E85-EB49-93D9-30D4-5B9C6FB8D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latin typeface="Ubuntu"/>
              </a:rPr>
              <a:t>Wat heeft een (NT2) student nodig?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65486B1-C31A-CC9A-96E2-F5DCEBAE81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4225" y="2386943"/>
            <a:ext cx="8339455" cy="37233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/>
            <a:endParaRPr lang="en-US" dirty="0"/>
          </a:p>
          <a:p>
            <a:pPr marL="342900" indent="-342900">
              <a:buChar char="•"/>
            </a:pPr>
            <a:r>
              <a:rPr lang="en-US" sz="2000" dirty="0">
                <a:latin typeface="Arial"/>
                <a:cs typeface="Arial"/>
              </a:rPr>
              <a:t>Leerzaam, begrijpelijk en interessant </a:t>
            </a:r>
            <a:r>
              <a:rPr lang="en-US" sz="2000" b="1" dirty="0">
                <a:latin typeface="Arial"/>
                <a:cs typeface="Arial"/>
              </a:rPr>
              <a:t>taalaanbod</a:t>
            </a:r>
          </a:p>
          <a:p>
            <a:pPr marL="342900" indent="-342900">
              <a:buChar char="•"/>
            </a:pPr>
            <a:r>
              <a:rPr lang="en-US" sz="2000" dirty="0" err="1">
                <a:latin typeface="Arial"/>
                <a:cs typeface="Arial"/>
              </a:rPr>
              <a:t>Veel</a:t>
            </a:r>
            <a:r>
              <a:rPr lang="en-US" sz="2000" dirty="0">
                <a:latin typeface="Arial"/>
                <a:cs typeface="Arial"/>
              </a:rPr>
              <a:t> mogelijkheden tot</a:t>
            </a:r>
            <a:r>
              <a:rPr lang="en-US" sz="2000" b="1" dirty="0">
                <a:latin typeface="Arial"/>
                <a:cs typeface="Arial"/>
              </a:rPr>
              <a:t> taalproductie</a:t>
            </a:r>
          </a:p>
          <a:p>
            <a:pPr marL="342900" indent="-342900">
              <a:buChar char="•"/>
            </a:pPr>
            <a:r>
              <a:rPr lang="en-US" sz="2000" b="1" dirty="0">
                <a:latin typeface="Arial"/>
                <a:cs typeface="Arial"/>
              </a:rPr>
              <a:t>Feedback </a:t>
            </a:r>
            <a:r>
              <a:rPr lang="en-US" sz="2000" dirty="0">
                <a:latin typeface="Arial"/>
                <a:cs typeface="Arial"/>
              </a:rPr>
              <a:t>op de vorm en inhoud van de taal</a:t>
            </a:r>
          </a:p>
          <a:p>
            <a:pPr marL="342900" indent="-342900">
              <a:buChar char="•"/>
            </a:pPr>
            <a:r>
              <a:rPr lang="en-US" sz="2000" dirty="0">
                <a:latin typeface="Arial"/>
                <a:cs typeface="Arial"/>
              </a:rPr>
              <a:t>Een </a:t>
            </a:r>
            <a:r>
              <a:rPr lang="en-US" sz="2000" dirty="0" err="1">
                <a:latin typeface="Arial"/>
                <a:cs typeface="Arial"/>
              </a:rPr>
              <a:t>rijke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taalleeromgeving: </a:t>
            </a:r>
            <a:r>
              <a:rPr lang="en-US" sz="2000" dirty="0">
                <a:latin typeface="Arial"/>
                <a:cs typeface="Arial"/>
              </a:rPr>
              <a:t>stage/werk en buiten de school</a:t>
            </a:r>
          </a:p>
          <a:p>
            <a:pPr marL="0"/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8270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9321D-1D07-1DEB-DD6E-9D5B6E622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360882-C42D-0289-52A6-D7329A92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09" y="589280"/>
            <a:ext cx="10714794" cy="1259840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/>
              <a:t>Beroepsgericht</a:t>
            </a:r>
            <a:br>
              <a:rPr lang="nl-NL" dirty="0"/>
            </a:br>
            <a:r>
              <a:rPr lang="nl-NL" dirty="0"/>
              <a:t>functioneel taalonderwijs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6CBF77F-5FCC-AC73-E12A-A9E2A79B37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7153690"/>
              </p:ext>
            </p:extLst>
          </p:nvPr>
        </p:nvGraphicFramePr>
        <p:xfrm>
          <a:off x="646809" y="1757680"/>
          <a:ext cx="10844151" cy="497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034F6B9E-2CA9-FF57-A415-2338651FFC57}"/>
              </a:ext>
            </a:extLst>
          </p:cNvPr>
          <p:cNvSpPr/>
          <p:nvPr/>
        </p:nvSpPr>
        <p:spPr>
          <a:xfrm>
            <a:off x="1683834" y="4795024"/>
            <a:ext cx="3579542" cy="10705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b="1" dirty="0"/>
          </a:p>
          <a:p>
            <a:pPr algn="ctr"/>
            <a:endParaRPr lang="nl-NL" b="1" dirty="0"/>
          </a:p>
          <a:p>
            <a:pPr algn="ctr"/>
            <a:r>
              <a:rPr lang="nl-NL" sz="2000" b="1" dirty="0"/>
              <a:t>School</a:t>
            </a:r>
            <a:br>
              <a:rPr lang="nl-NL" dirty="0"/>
            </a:br>
            <a:endParaRPr lang="nl-NL" dirty="0"/>
          </a:p>
          <a:p>
            <a:pPr algn="ctr"/>
            <a:r>
              <a:rPr lang="nl-NL" sz="1600" dirty="0">
                <a:latin typeface="+mj-lt"/>
              </a:rPr>
              <a:t>geïntegreerd, beroepscontext, ICT </a:t>
            </a:r>
          </a:p>
          <a:p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9269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eshoek 23">
            <a:extLst>
              <a:ext uri="{FF2B5EF4-FFF2-40B4-BE49-F238E27FC236}">
                <a16:creationId xmlns:a16="http://schemas.microsoft.com/office/drawing/2014/main" id="{4DDA29BB-C3E9-23A1-B695-3FCE2ED3012F}"/>
              </a:ext>
            </a:extLst>
          </p:cNvPr>
          <p:cNvSpPr/>
          <p:nvPr/>
        </p:nvSpPr>
        <p:spPr>
          <a:xfrm>
            <a:off x="512956" y="3275672"/>
            <a:ext cx="2003021" cy="1686621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/>
              <a:t>I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6527D3-4CA1-661F-0045-B6C41FF67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Werkvormen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E332A155-13B1-52FD-42BC-4565CD4E27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1905072"/>
              </p:ext>
            </p:extLst>
          </p:nvPr>
        </p:nvGraphicFramePr>
        <p:xfrm>
          <a:off x="1204331" y="1973766"/>
          <a:ext cx="4031053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" name="Tijdelijke aanduiding voor inhoud 22" descr="Afbeelding met kleding, persoon, muur, overdekt&#10;&#10;Automatisch gegenereerde beschrijving">
            <a:extLst>
              <a:ext uri="{FF2B5EF4-FFF2-40B4-BE49-F238E27FC236}">
                <a16:creationId xmlns:a16="http://schemas.microsoft.com/office/drawing/2014/main" id="{9EFA73E8-8EAD-91E6-CCB1-440AA1FC722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02" y="2125740"/>
            <a:ext cx="6233532" cy="4341967"/>
          </a:xfrm>
        </p:spPr>
      </p:pic>
      <p:sp>
        <p:nvSpPr>
          <p:cNvPr id="25" name="Zeshoek 24">
            <a:extLst>
              <a:ext uri="{FF2B5EF4-FFF2-40B4-BE49-F238E27FC236}">
                <a16:creationId xmlns:a16="http://schemas.microsoft.com/office/drawing/2014/main" id="{46038F1B-9607-55EF-E4FB-3814AC54E565}"/>
              </a:ext>
            </a:extLst>
          </p:cNvPr>
          <p:cNvSpPr/>
          <p:nvPr/>
        </p:nvSpPr>
        <p:spPr>
          <a:xfrm>
            <a:off x="2515977" y="2267881"/>
            <a:ext cx="1873404" cy="1591836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/>
              <a:t>C</a:t>
            </a:r>
          </a:p>
        </p:txBody>
      </p:sp>
      <p:sp>
        <p:nvSpPr>
          <p:cNvPr id="27" name="Zeshoek 26">
            <a:extLst>
              <a:ext uri="{FF2B5EF4-FFF2-40B4-BE49-F238E27FC236}">
                <a16:creationId xmlns:a16="http://schemas.microsoft.com/office/drawing/2014/main" id="{BC5B53F8-EC23-9969-191B-BF9B6A101D8C}"/>
              </a:ext>
            </a:extLst>
          </p:cNvPr>
          <p:cNvSpPr/>
          <p:nvPr/>
        </p:nvSpPr>
        <p:spPr>
          <a:xfrm>
            <a:off x="2515977" y="4234676"/>
            <a:ext cx="1873404" cy="1591836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67195986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Aventus_9">
      <a:dk1>
        <a:srgbClr val="000000"/>
      </a:dk1>
      <a:lt1>
        <a:srgbClr val="FFFEFE"/>
      </a:lt1>
      <a:dk2>
        <a:srgbClr val="3C3C3C"/>
      </a:dk2>
      <a:lt2>
        <a:srgbClr val="C5E8EE"/>
      </a:lt2>
      <a:accent1>
        <a:srgbClr val="3EB1C8"/>
      </a:accent1>
      <a:accent2>
        <a:srgbClr val="EA7600"/>
      </a:accent2>
      <a:accent3>
        <a:srgbClr val="7474C1"/>
      </a:accent3>
      <a:accent4>
        <a:srgbClr val="D5D5EC"/>
      </a:accent4>
      <a:accent5>
        <a:srgbClr val="3C3C3C"/>
      </a:accent5>
      <a:accent6>
        <a:srgbClr val="C5E8EE"/>
      </a:accent6>
      <a:hlink>
        <a:srgbClr val="3EB1C8"/>
      </a:hlink>
      <a:folHlink>
        <a:srgbClr val="EA76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65301499-BD75-2842-A77E-901B6EE6847A}" vid="{C31FFF3D-2FFA-FF41-A541-3505D8149C7C}"/>
    </a:ext>
  </a:extLst>
</a:theme>
</file>

<file path=ppt/theme/theme3.xml><?xml version="1.0" encoding="utf-8"?>
<a:theme xmlns:a="http://schemas.openxmlformats.org/drawingml/2006/main" name="2_Office-thema">
  <a:themeElements>
    <a:clrScheme name="Custom 11">
      <a:dk1>
        <a:srgbClr val="000000"/>
      </a:dk1>
      <a:lt1>
        <a:srgbClr val="FFFFFF"/>
      </a:lt1>
      <a:dk2>
        <a:srgbClr val="8439BD"/>
      </a:dk2>
      <a:lt2>
        <a:srgbClr val="EBEBEB"/>
      </a:lt2>
      <a:accent1>
        <a:srgbClr val="0EABB7"/>
      </a:accent1>
      <a:accent2>
        <a:srgbClr val="4868E5"/>
      </a:accent2>
      <a:accent3>
        <a:srgbClr val="20A472"/>
      </a:accent3>
      <a:accent4>
        <a:srgbClr val="B13DC8"/>
      </a:accent4>
      <a:accent5>
        <a:srgbClr val="172DA6"/>
      </a:accent5>
      <a:accent6>
        <a:srgbClr val="00B0F0"/>
      </a:accent6>
      <a:hlink>
        <a:srgbClr val="00B0F0"/>
      </a:hlink>
      <a:folHlink>
        <a:srgbClr val="B13DC8"/>
      </a:folHlink>
    </a:clrScheme>
    <a:fontScheme name="Custom 11">
      <a:majorFont>
        <a:latin typeface="Speak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5222910_TF16411242_Win32" id="{35A6FA7D-120A-4A2B-9F19-7BAD56B4FD8A}" vid="{A510C2F9-5274-4791-9C07-4510898311B6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5732</TotalTime>
  <Words>481</Words>
  <Application>Microsoft Office PowerPoint</Application>
  <PresentationFormat>Breedbeeld</PresentationFormat>
  <Paragraphs>124</Paragraphs>
  <Slides>14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14</vt:i4>
      </vt:variant>
    </vt:vector>
  </HeadingPairs>
  <TitlesOfParts>
    <vt:vector size="26" baseType="lpstr">
      <vt:lpstr>Arial</vt:lpstr>
      <vt:lpstr>Avenir Next LT Pro Light</vt:lpstr>
      <vt:lpstr>Bebas Neue</vt:lpstr>
      <vt:lpstr>Calibri</vt:lpstr>
      <vt:lpstr>Calibri Light</vt:lpstr>
      <vt:lpstr>Lato</vt:lpstr>
      <vt:lpstr>Speak Pro</vt:lpstr>
      <vt:lpstr>Ubuntu</vt:lpstr>
      <vt:lpstr>Ubuntu Condensed</vt:lpstr>
      <vt:lpstr>Kantoorthema</vt:lpstr>
      <vt:lpstr>1_Kantoorthema</vt:lpstr>
      <vt:lpstr>2_Office-thema</vt:lpstr>
      <vt:lpstr>PowerPoint-presentatie</vt:lpstr>
      <vt:lpstr>PowerPoint-presentatie</vt:lpstr>
      <vt:lpstr>Voorstelronde</vt:lpstr>
      <vt:lpstr>Contouren project</vt:lpstr>
      <vt:lpstr>Programma school: 20 weken 1 dagdeel per week </vt:lpstr>
      <vt:lpstr>PowerPoint-presentatie</vt:lpstr>
      <vt:lpstr>PowerPoint-presentatie</vt:lpstr>
      <vt:lpstr>Beroepsgericht functioneel taalonderwijs</vt:lpstr>
      <vt:lpstr>Werkvormen</vt:lpstr>
      <vt:lpstr> Tips! </vt:lpstr>
      <vt:lpstr>Samenvattend</vt:lpstr>
      <vt:lpstr> Tips, vragen of doorpraten?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Beroepsgericht, functioneel taalonderwijs NT2-talent in de zorg</dc:title>
  <dc:creator>Arja de Vries</dc:creator>
  <cp:lastModifiedBy>Arja de Vries</cp:lastModifiedBy>
  <cp:revision>5</cp:revision>
  <cp:lastPrinted>2024-03-08T08:30:08Z</cp:lastPrinted>
  <dcterms:created xsi:type="dcterms:W3CDTF">2024-02-10T14:20:22Z</dcterms:created>
  <dcterms:modified xsi:type="dcterms:W3CDTF">2024-03-18T10:11:43Z</dcterms:modified>
</cp:coreProperties>
</file>