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566" r:id="rId2"/>
    <p:sldId id="484" r:id="rId3"/>
    <p:sldId id="556" r:id="rId4"/>
    <p:sldId id="563" r:id="rId5"/>
    <p:sldId id="557" r:id="rId6"/>
    <p:sldId id="555" r:id="rId7"/>
    <p:sldId id="562" r:id="rId8"/>
    <p:sldId id="561" r:id="rId9"/>
    <p:sldId id="560" r:id="rId10"/>
    <p:sldId id="565" r:id="rId11"/>
    <p:sldId id="564" r:id="rId12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3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86" autoAdjust="0"/>
    <p:restoredTop sz="74084" autoAdjust="0"/>
  </p:normalViewPr>
  <p:slideViewPr>
    <p:cSldViewPr snapToGrid="0" snapToObjects="1">
      <p:cViewPr varScale="1">
        <p:scale>
          <a:sx n="54" d="100"/>
          <a:sy n="54" d="100"/>
        </p:scale>
        <p:origin x="11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8" y="0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8B1AE99-C91F-5249-BB1C-D03C8EB6901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78C8EB7-7865-DD4F-AB37-13FBCB74020E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103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D3885AE-503E-9447-A579-778F2231C20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41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episode/37rqEBvvjPR2y7ecOdO6PD?si=4LBKIulqQaWSLJd_qhFPe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deondernemer.nl/personeel/arbeidsvoorwaarden/student-company-van-het-jaar~1100453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episode/37rqEBvvjPR2y7ecOdO6PD?si=4LBKIulqQaWSLJd_qhFPeg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soundcloud.com/user-652189106/de-ondernemer-student-company-verkiezing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Paar minuten.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Binnenkomer.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Bespreek de vragen met de hele klas. Geef beurten en laat studenten op elkaar reageren.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05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>
                <a:solidFill>
                  <a:schemeClr val="accent6"/>
                </a:solidFill>
              </a:rPr>
              <a:t>5 minuten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>
                <a:solidFill>
                  <a:schemeClr val="accent6"/>
                </a:solidFill>
              </a:rPr>
              <a:t>Klassikaal.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62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Paar minuten.</a:t>
            </a:r>
          </a:p>
          <a:p>
            <a:r>
              <a:rPr lang="nl-NL" b="0" dirty="0" smtClean="0"/>
              <a:t>Bespreek</a:t>
            </a:r>
            <a:r>
              <a:rPr lang="nl-NL" b="0" baseline="0" dirty="0" smtClean="0"/>
              <a:t> </a:t>
            </a:r>
            <a:r>
              <a:rPr lang="nl-NL" dirty="0" smtClean="0"/>
              <a:t>woorden die met ondernemen</a:t>
            </a:r>
            <a:r>
              <a:rPr lang="nl-NL" baseline="0" dirty="0" smtClean="0"/>
              <a:t> te maken hebben (deze woorden en laat indien gewenst studenten zelf woorden inbrengen).</a:t>
            </a:r>
            <a:endParaRPr lang="nl-NL" dirty="0" smtClean="0"/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Vraag studenten om zelf de woorden uit te leggen.</a:t>
            </a:r>
          </a:p>
          <a:p>
            <a:r>
              <a:rPr lang="nl-NL" dirty="0" smtClean="0"/>
              <a:t>Maak een woordweb</a:t>
            </a:r>
            <a:r>
              <a:rPr lang="nl-NL" baseline="0" dirty="0" smtClean="0"/>
              <a:t> op het digitale whiteboard.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98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 minuut</a:t>
            </a:r>
          </a:p>
          <a:p>
            <a:r>
              <a:rPr lang="nl-NL" dirty="0" smtClean="0"/>
              <a:t>Klassikaal</a:t>
            </a:r>
            <a:r>
              <a:rPr lang="nl-NL" baseline="0" dirty="0" smtClean="0"/>
              <a:t> d</a:t>
            </a:r>
            <a:r>
              <a:rPr lang="nl-NL" dirty="0" smtClean="0"/>
              <a:t>oel</a:t>
            </a:r>
            <a:r>
              <a:rPr lang="nl-NL" baseline="0" dirty="0" smtClean="0"/>
              <a:t> en activiteiten van deze les aangeven.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63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5 minuten inclusief vragen beantwoorden.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Lees eerst de vragen op. Deel je geluid met de studenten.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Luister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podcast via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Spotify </a:t>
            </a:r>
            <a:r>
              <a:rPr lang="nl-NL" dirty="0" smtClean="0">
                <a:solidFill>
                  <a:schemeClr val="bg2"/>
                </a:solidFill>
                <a:hlinkClick r:id="rId3"/>
              </a:rPr>
              <a:t>https://open.spotify.com/episode/37rqEBvvjPR2y7ecOdO6PD?si=4LBKIulqQaWSLJd_qhFPeg</a:t>
            </a:r>
            <a:r>
              <a:rPr lang="nl-NL" dirty="0" smtClean="0">
                <a:solidFill>
                  <a:schemeClr val="bg2"/>
                </a:solidFill>
              </a:rPr>
              <a:t> </a:t>
            </a:r>
            <a:r>
              <a:rPr lang="nl-NL" baseline="0" dirty="0" smtClean="0"/>
              <a:t>(minuut 0 – 2.56)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Soundcloud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u="sng" dirty="0" smtClean="0"/>
              <a:t>https://soundcloud.com/user-652189106/de-ondernemer-student-company-verkiezing</a:t>
            </a:r>
            <a:r>
              <a:rPr lang="nl-NL" baseline="0" dirty="0" smtClean="0"/>
              <a:t> (minuut 0 – 2.56).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aseline="0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Laat de studenten de vragen beantwoorden.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Het goede antwoord is: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</a:t>
            </a:r>
            <a:r>
              <a:rPr lang="nl-NL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Student Company van het Jaar-verkiezing</a:t>
            </a:r>
            <a:r>
              <a:rPr lang="nl-NL" sz="1200" b="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wordt georganiseerd door </a:t>
            </a:r>
            <a:r>
              <a:rPr lang="nl-NL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Stichting Jong Ondernemen</a:t>
            </a:r>
            <a:r>
              <a:rPr lang="nl-NL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nl-NL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stichting h</a:t>
            </a:r>
            <a:r>
              <a:rPr lang="nl-NL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elpt jongeren om een ondernemende houding te ontwikkelen. </a:t>
            </a:r>
            <a:r>
              <a:rPr lang="nl-NL" dirty="0" smtClean="0"/>
              <a:t>Ontdek waar je talenten liggen en welke rol binnen het bedrijf je het leukst vindt.</a:t>
            </a:r>
          </a:p>
          <a:p>
            <a:r>
              <a:rPr lang="nl-NL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 Company van het Jaar-verkiezing: </a:t>
            </a:r>
            <a:r>
              <a:rPr lang="nl-N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Student company van het jaar is een landelijke prijs die jaarlijks door stichting Jong Ondernemen wordt uitgereikt. Het gaat om i</a:t>
            </a:r>
            <a:r>
              <a:rPr lang="nl-N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deeën van mbo- en hbo-studenten voor een eigen bedrijf, vaak rondom </a:t>
            </a:r>
            <a:r>
              <a:rPr lang="nl-NL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maatschappelijk verantwoord ondernemen</a:t>
            </a:r>
            <a:r>
              <a:rPr lang="nl-NL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(MVO).</a:t>
            </a:r>
            <a:r>
              <a:rPr lang="nl-NL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stichting vindt het een goede ontwikkeling dat er steeds meer aandacht is voor het milieu. </a:t>
            </a:r>
          </a:p>
          <a:p>
            <a:r>
              <a:rPr lang="nl-NL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Meer info: </a:t>
            </a:r>
            <a:r>
              <a:rPr lang="nl-NL" dirty="0" smtClean="0">
                <a:hlinkClick r:id="rId4"/>
              </a:rPr>
              <a:t>https://www.deondernemer.nl/personeel/arbeidsvoorwaarden/student-company-van-het-jaar~1100453</a:t>
            </a:r>
            <a:endParaRPr lang="nl-NL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58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10 minuten.</a:t>
            </a:r>
          </a:p>
          <a:p>
            <a:r>
              <a:rPr lang="nl-NL" dirty="0" smtClean="0"/>
              <a:t>Zie opdracht 1 en 2, de quiz en de bijbehorende</a:t>
            </a:r>
            <a:r>
              <a:rPr lang="nl-NL" baseline="0" dirty="0" smtClean="0"/>
              <a:t> </a:t>
            </a:r>
            <a:r>
              <a:rPr lang="nl-NL" dirty="0" smtClean="0"/>
              <a:t>antwoordenbladen.</a:t>
            </a:r>
            <a:r>
              <a:rPr lang="nl-NL" baseline="0" dirty="0" smtClean="0"/>
              <a:t> Verdeel de vragen over de studenten (dia 9).</a:t>
            </a:r>
            <a:endParaRPr lang="nl-NL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Licht de opdrachten toe.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Studenten voeren de opdrachten zelfstandig of in groepjes uit.</a:t>
            </a:r>
          </a:p>
          <a:p>
            <a:r>
              <a:rPr lang="nl-NL" dirty="0" smtClean="0"/>
              <a:t>Spreek af hoe en wanneer ze hun uitwerkingen per opdracht insturen en noem een duidelijke terugkeertijd. </a:t>
            </a:r>
          </a:p>
          <a:p>
            <a:r>
              <a:rPr lang="nl-NL" baseline="0" dirty="0" smtClean="0"/>
              <a:t>Bespreek hoe ze kunnen samenwerken via een deelsessie of een ander sociaal medium.</a:t>
            </a:r>
            <a:endParaRPr lang="nl-NL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Opdracht 1: voorkennis verzamelen.</a:t>
            </a:r>
          </a:p>
          <a:p>
            <a:r>
              <a:rPr lang="nl-NL" dirty="0" smtClean="0"/>
              <a:t>Controleer of studenten</a:t>
            </a:r>
            <a:r>
              <a:rPr lang="nl-NL" baseline="0" dirty="0" smtClean="0"/>
              <a:t> de opdracht gedaan hebben.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96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10 minuten.</a:t>
            </a:r>
          </a:p>
          <a:p>
            <a:r>
              <a:rPr lang="nl-NL" dirty="0" smtClean="0"/>
              <a:t>Zie </a:t>
            </a:r>
            <a:r>
              <a:rPr lang="nl-NL" dirty="0" err="1" smtClean="0"/>
              <a:t>Worddoc</a:t>
            </a:r>
            <a:r>
              <a:rPr lang="nl-NL" dirty="0" smtClean="0"/>
              <a:t> Quiz. NB Zet deze quiz vooraf over n een quizformat dat bij je platform past.</a:t>
            </a:r>
          </a:p>
          <a:p>
            <a:endParaRPr lang="nl-NL" dirty="0" smtClean="0"/>
          </a:p>
          <a:p>
            <a:r>
              <a:rPr lang="nl-NL" dirty="0" smtClean="0"/>
              <a:t>Je</a:t>
            </a:r>
            <a:r>
              <a:rPr lang="nl-NL" baseline="0" dirty="0" smtClean="0"/>
              <a:t> kunt de quiz ook afnemen door tijdens de groepssessie aan het eind van de les de vragen te stellen de goede antwoorden te laten chatten. </a:t>
            </a:r>
            <a:r>
              <a:rPr lang="nl-NL" dirty="0" smtClean="0"/>
              <a:t>Studenten maken de quiz</a:t>
            </a:r>
            <a:r>
              <a:rPr lang="nl-NL" baseline="0" dirty="0" smtClean="0"/>
              <a:t> over MVO en ondernemen.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17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/>
              <a:t>10 min. luisteren, 5 min. tabel afmaken en vragen bedenken en 5 min. korte presentatie n.a.v. vraag voorbereiden.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aseline="0" dirty="0" smtClean="0"/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Introductie: In deze speciale aflevering van De Ondernemer vertellen de winnaars van de verkiezing hoe ze er intussen met hun idee en studentenbedrijf voor staan. 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Geef instructie: Studenten beluisteren het aangegeven fragment van de podcast: minuut 12.20 – 25.20, waarin de drie winnaars aan het woord komen.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 vullen zoveel mogelijk tijdens het luisteren de tabel in. Na het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luisteren maken ze de tabel af. Ook bedenken ze voor elk bedrijf een vraag die ze aan hen zouden willen stellen.  </a:t>
            </a:r>
          </a:p>
          <a:p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Studenten leveren hun uitwerking in bij de docent.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Luister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podcast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minuut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12.12-25.20  via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Spotify (</a:t>
            </a:r>
            <a:r>
              <a:rPr lang="nl-NL" dirty="0" smtClean="0">
                <a:hlinkClick r:id="rId3"/>
              </a:rPr>
              <a:t>https://open.spotify.com/episode/37rqEBvvjPR2y7ecOdO6PD?si=4LBKIulqQaWSLJd_qhFPeg</a:t>
            </a:r>
            <a:r>
              <a:rPr lang="nl-NL" dirty="0" smtClean="0"/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Soundcloud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nl-NL" dirty="0" smtClean="0">
                <a:hlinkClick r:id="rId4"/>
              </a:rPr>
              <a:t>https://soundcloud.com/user-652189106/de-ondernemer-student-company-verkiezing)</a:t>
            </a:r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11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Docent vraagt studenten om een een-minuutpresentatie voor te bereiden n.a.v. deze vragen.</a:t>
            </a:r>
            <a:endParaRPr lang="nl-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>
                <a:solidFill>
                  <a:schemeClr val="accent6"/>
                </a:solidFill>
              </a:rPr>
              <a:t>Dit kan een individuele of samenwerkingsopdracht zij.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 smtClean="0">
                <a:solidFill>
                  <a:schemeClr val="accent6"/>
                </a:solidFill>
              </a:rPr>
              <a:t>Iedere student bereidt zich voor om de antwoorden te presenteren in een één-minuut presentatie.</a:t>
            </a:r>
          </a:p>
          <a:p>
            <a:endParaRPr lang="nl-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>
              <a:solidFill>
                <a:schemeClr val="accent6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92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 minuten.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Klassikaal.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Bespreek de uitwerkingen van opdracht 1 en 2 na met de hele klas. gebruik voor jezelf de antwoordbladen of stuur deze naar de studenten om zelf na te </a:t>
            </a:r>
            <a:r>
              <a:rPr lang="nl-NL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laten kijken.</a:t>
            </a:r>
            <a:endParaRPr lang="nl-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Neem de quizmondeling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af of b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espreek de uitslag van de quiz. Wie heeft de hoogste score? Welke vragen waren het moeilijkst?</a:t>
            </a:r>
          </a:p>
          <a:p>
            <a:endParaRPr lang="nl-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Geef een aantal studenten de beurt om hun antwoord van opdracht 3 te presenteren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(vragen dia 9).</a:t>
            </a:r>
            <a:endParaRPr lang="nl-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Stemmen: laat studenten per vraag hun eigen mening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geven door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duim omhoog te geven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voor de webcam.</a:t>
            </a:r>
          </a:p>
          <a:p>
            <a:endParaRPr lang="nl-NL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D1BEAF-E342-5542-91EF-4D02EFA0590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885AE-503E-9447-A579-778F2231C20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23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130425"/>
            <a:ext cx="79560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4AF4F1C-F3E5-1940-B712-A8B09BB15451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7956000" cy="1080000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2268000"/>
            <a:ext cx="7956000" cy="37080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B344-0E22-3641-A803-9A1CDA92017B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000" y="1152000"/>
            <a:ext cx="2057400" cy="48240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00" y="1152001"/>
            <a:ext cx="5937000" cy="48240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8B84-56BD-874D-85BC-8FB2A6162076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A1C71B-EACC-5248-9AEE-A910D103CD85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406900"/>
            <a:ext cx="79547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2906713"/>
            <a:ext cx="79560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E0B4A1C-4757-824C-A0D9-A6961ECAB173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00" y="2160000"/>
            <a:ext cx="3906000" cy="3851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0000" y="2160000"/>
            <a:ext cx="3906000" cy="3851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09101C2-E65D-BC4B-B4D2-B7F80E2913D6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452875"/>
            <a:ext cx="7956000" cy="1080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080000"/>
            <a:ext cx="3923999" cy="372875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00" y="2532876"/>
            <a:ext cx="3923999" cy="3479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080000"/>
            <a:ext cx="3923999" cy="372875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532876"/>
            <a:ext cx="3923999" cy="3479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DFBEC37-7303-414D-B9AE-552772DE8349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1F86-9548-9547-88E8-4683D330DE02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C0FE-5339-734C-90BD-15B787200CF7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2925513" cy="1041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0" y="1080000"/>
            <a:ext cx="4896000" cy="49319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00" y="2121175"/>
            <a:ext cx="2925513" cy="38908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11EC-71D3-144D-8F36-4383F2898428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800600"/>
            <a:ext cx="7956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0000" y="1260000"/>
            <a:ext cx="7956000" cy="3540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00" y="5367338"/>
            <a:ext cx="7956000" cy="6446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31020-0398-344D-AE33-EE90815EC7A5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02_home-header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" y="-63562"/>
            <a:ext cx="9144000" cy="1071562"/>
          </a:xfrm>
          <a:prstGeom prst="rect">
            <a:avLst/>
          </a:prstGeom>
        </p:spPr>
      </p:pic>
      <p:pic>
        <p:nvPicPr>
          <p:cNvPr id="8" name="Picture 7" descr="pp_02_volg-footer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6072189"/>
            <a:ext cx="9143994" cy="78581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7956000" cy="1080000"/>
          </a:xfrm>
          <a:prstGeom prst="rect">
            <a:avLst/>
          </a:prstGeom>
        </p:spPr>
        <p:txBody>
          <a:bodyPr vert="horz" lIns="0" tIns="0" rIns="91440" bIns="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2304000"/>
            <a:ext cx="7956000" cy="370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011999"/>
            <a:ext cx="540000" cy="396001"/>
          </a:xfrm>
          <a:prstGeom prst="rect">
            <a:avLst/>
          </a:prstGeom>
        </p:spPr>
        <p:txBody>
          <a:bodyPr vert="horz" lIns="0" tIns="0" rIns="91440" bIns="0" rtlCol="0" anchor="b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fld id="{455F048F-C0D5-874A-9894-EDA64BA777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00" y="648000"/>
            <a:ext cx="72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141B0B2-0CED-7D42-AB7A-5CA1AC4C5F14}" type="datetime1">
              <a:rPr lang="en-US" smtClean="0"/>
              <a:pPr/>
              <a:t>5/18/2020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 cap="small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episode/37rqEBvvjPR2y7ecOdO6PD?si=4LBKIulqQaWSLJd_qhFPe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oundcloud.com/user-652189106/de-ondernemer-student-company-verkiezin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4800" dirty="0" smtClean="0">
                <a:latin typeface="+mn-lt"/>
                <a:cs typeface="Calibri" panose="020F0502020204030204" pitchFamily="34" charset="0"/>
              </a:rPr>
              <a:t>Jong ondernemerschap</a:t>
            </a:r>
            <a:endParaRPr lang="nl-NL" sz="48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/>
              <a:t>Actieve luisteropdrachten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34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+mn-lt"/>
              </a:rPr>
              <a:t>Nabespreken opdrachten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1670" y="2384612"/>
            <a:ext cx="7904329" cy="362738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latin typeface="+mn-lt"/>
              </a:rPr>
              <a:t>Quiz</a:t>
            </a:r>
          </a:p>
          <a:p>
            <a:pPr marL="0" indent="0">
              <a:buNone/>
            </a:pPr>
            <a:endParaRPr lang="nl-NL" dirty="0" smtClean="0">
              <a:latin typeface="+mn-lt"/>
            </a:endParaRPr>
          </a:p>
          <a:p>
            <a:pPr marL="0" indent="0">
              <a:buNone/>
            </a:pPr>
            <a:r>
              <a:rPr lang="nl-NL" dirty="0" smtClean="0">
                <a:latin typeface="+mn-lt"/>
              </a:rPr>
              <a:t>Opdracht </a:t>
            </a:r>
            <a:r>
              <a:rPr lang="nl-NL" dirty="0" smtClean="0">
                <a:latin typeface="+mn-lt"/>
              </a:rPr>
              <a:t>1 </a:t>
            </a:r>
            <a:endParaRPr lang="nl-NL" dirty="0" smtClean="0">
              <a:latin typeface="+mn-lt"/>
            </a:endParaRPr>
          </a:p>
          <a:p>
            <a:pPr marL="0" indent="0">
              <a:buNone/>
            </a:pPr>
            <a:r>
              <a:rPr lang="nl-NL" dirty="0" smtClean="0">
                <a:latin typeface="+mn-lt"/>
              </a:rPr>
              <a:t>Opdracht 2 </a:t>
            </a:r>
            <a:endParaRPr lang="nl-NL" dirty="0">
              <a:latin typeface="+mn-lt"/>
            </a:endParaRPr>
          </a:p>
          <a:p>
            <a:pPr marL="0" indent="0">
              <a:buNone/>
            </a:pPr>
            <a:r>
              <a:rPr lang="nl-NL" smtClean="0">
                <a:latin typeface="+mn-lt"/>
              </a:rPr>
              <a:t>Opdracht 3</a:t>
            </a:r>
            <a:endParaRPr lang="nl-NL" dirty="0" smtClean="0">
              <a:latin typeface="+mn-lt"/>
            </a:endParaRPr>
          </a:p>
          <a:p>
            <a:pPr marL="0" indent="0">
              <a:buNone/>
            </a:pPr>
            <a:endParaRPr lang="nl-NL" dirty="0">
              <a:latin typeface="+mn-lt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9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+mn-lt"/>
              </a:rPr>
              <a:t>Terugkijken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>
                <a:latin typeface="+mn-lt"/>
              </a:rPr>
              <a:t>Wat heb je deze les geleerd?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>
                <a:latin typeface="+mn-lt"/>
              </a:rPr>
              <a:t>Denk je nu anders over jong ondernemerschap?</a:t>
            </a:r>
            <a:endParaRPr lang="nl-NL" dirty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 smtClean="0">
                <a:latin typeface="+mn-lt"/>
              </a:rPr>
              <a:t>Ben je enthousiaster dan voorheen over duurzaam ondernemen? Waarom?</a:t>
            </a:r>
            <a:endParaRPr lang="nl-NL" dirty="0">
              <a:latin typeface="+mn-lt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3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latin typeface="+mn-lt"/>
              </a:rPr>
              <a:t>Zou je zelf een bedrijf willen hebben? </a:t>
            </a:r>
          </a:p>
          <a:p>
            <a:pPr marL="0" indent="0">
              <a:buNone/>
            </a:pPr>
            <a:r>
              <a:rPr lang="nl-NL" dirty="0" smtClean="0">
                <a:latin typeface="+mn-lt"/>
              </a:rPr>
              <a:t>Welk product zou je willen verkopen?</a:t>
            </a:r>
          </a:p>
          <a:p>
            <a:pPr marL="0" indent="0">
              <a:buNone/>
            </a:pPr>
            <a:r>
              <a:rPr lang="nl-NL" dirty="0" smtClean="0">
                <a:latin typeface="+mn-lt"/>
              </a:rPr>
              <a:t>Wat weet je over ondernemerschap?</a:t>
            </a:r>
          </a:p>
          <a:p>
            <a:pPr marL="0" indent="0">
              <a:buNone/>
            </a:pPr>
            <a:r>
              <a:rPr lang="nl-NL" dirty="0" smtClean="0">
                <a:latin typeface="+mn-lt"/>
              </a:rPr>
              <a:t>Wat lijkt je er leuk aan en wat minder leuk?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7956000" cy="1080000"/>
          </a:xfrm>
        </p:spPr>
        <p:txBody>
          <a:bodyPr>
            <a:normAutofit/>
          </a:bodyPr>
          <a:lstStyle/>
          <a:p>
            <a:pPr algn="ctr"/>
            <a:r>
              <a:rPr lang="nl-NL" dirty="0" smtClean="0">
                <a:latin typeface="+mj-lt"/>
              </a:rPr>
              <a:t>Intro</a:t>
            </a:r>
            <a:endParaRPr lang="nl-N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169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0000" y="2601636"/>
            <a:ext cx="7956000" cy="3708000"/>
          </a:xfrm>
        </p:spPr>
        <p:txBody>
          <a:bodyPr>
            <a:normAutofit/>
          </a:bodyPr>
          <a:lstStyle/>
          <a:p>
            <a:r>
              <a:rPr lang="nl-NL" dirty="0" smtClean="0">
                <a:latin typeface="+mn-lt"/>
              </a:rPr>
              <a:t>KvK</a:t>
            </a:r>
          </a:p>
          <a:p>
            <a:r>
              <a:rPr lang="nl-NL" dirty="0" smtClean="0">
                <a:latin typeface="+mn-lt"/>
              </a:rPr>
              <a:t>Product</a:t>
            </a:r>
          </a:p>
          <a:p>
            <a:r>
              <a:rPr lang="nl-NL" dirty="0" smtClean="0">
                <a:latin typeface="+mn-lt"/>
              </a:rPr>
              <a:t>Markt</a:t>
            </a:r>
          </a:p>
          <a:p>
            <a:r>
              <a:rPr lang="nl-NL" dirty="0" smtClean="0">
                <a:latin typeface="+mn-lt"/>
              </a:rPr>
              <a:t>Winst</a:t>
            </a:r>
          </a:p>
          <a:p>
            <a:r>
              <a:rPr lang="nl-NL" dirty="0" smtClean="0">
                <a:latin typeface="+mn-lt"/>
              </a:rPr>
              <a:t>Bedrijfsplan</a:t>
            </a:r>
          </a:p>
          <a:p>
            <a:r>
              <a:rPr lang="nl-NL" dirty="0" smtClean="0">
                <a:latin typeface="+mn-lt"/>
              </a:rPr>
              <a:t>…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8" name="Picture 4" descr="Woordweb maken | Snellezen tips | Snellezen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00" y="2601636"/>
            <a:ext cx="3379805" cy="253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540000" y="1080000"/>
            <a:ext cx="7956000" cy="1080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       </a:t>
            </a:r>
            <a:r>
              <a:rPr lang="nl-NL" dirty="0" smtClean="0">
                <a:latin typeface="+mn-lt"/>
              </a:rPr>
              <a:t>Wat weet je over ondernemen?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822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+mn-lt"/>
              </a:rPr>
              <a:t>Doel van de les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435" y="2149777"/>
            <a:ext cx="7956000" cy="4573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800" dirty="0" smtClean="0">
                <a:latin typeface="+mn-lt"/>
              </a:rPr>
              <a:t>Na deze les kun je:</a:t>
            </a:r>
          </a:p>
          <a:p>
            <a:r>
              <a:rPr lang="nl-NL" sz="2800" dirty="0" smtClean="0">
                <a:solidFill>
                  <a:schemeClr val="accent6"/>
                </a:solidFill>
                <a:latin typeface="+mn-lt"/>
              </a:rPr>
              <a:t>Je mening uiten over drie duurzame bedrijven van jonge ondernemers</a:t>
            </a:r>
          </a:p>
          <a:p>
            <a:pPr marL="0" indent="0">
              <a:buNone/>
            </a:pPr>
            <a:r>
              <a:rPr lang="nl-NL" sz="2800" dirty="0" smtClean="0">
                <a:latin typeface="+mn-lt"/>
              </a:rPr>
              <a:t>Je gaat:</a:t>
            </a:r>
          </a:p>
          <a:p>
            <a:r>
              <a:rPr lang="nl-NL" sz="2800" dirty="0" smtClean="0">
                <a:latin typeface="+mn-lt"/>
              </a:rPr>
              <a:t>vragen beantwoorden</a:t>
            </a:r>
          </a:p>
          <a:p>
            <a:r>
              <a:rPr lang="nl-NL" sz="2800" dirty="0">
                <a:latin typeface="+mn-lt"/>
              </a:rPr>
              <a:t>een podcast </a:t>
            </a:r>
            <a:r>
              <a:rPr lang="nl-NL" sz="2800" dirty="0" smtClean="0">
                <a:latin typeface="+mn-lt"/>
              </a:rPr>
              <a:t>beluisteren</a:t>
            </a:r>
          </a:p>
          <a:p>
            <a:r>
              <a:rPr lang="nl-NL" sz="2800" dirty="0">
                <a:latin typeface="+mn-lt"/>
              </a:rPr>
              <a:t>e</a:t>
            </a:r>
            <a:r>
              <a:rPr lang="nl-NL" sz="2800" dirty="0" smtClean="0">
                <a:latin typeface="+mn-lt"/>
              </a:rPr>
              <a:t>en woordenschatquiz maken</a:t>
            </a:r>
          </a:p>
          <a:p>
            <a:r>
              <a:rPr lang="nl-NL" sz="2800" dirty="0" smtClean="0">
                <a:latin typeface="+mn-lt"/>
              </a:rPr>
              <a:t>een één-minuutpresentatie geven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02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+mj-lt"/>
              </a:rPr>
              <a:t>De Ondernemer – </a:t>
            </a:r>
            <a:br>
              <a:rPr lang="nl-NL" dirty="0" smtClean="0">
                <a:latin typeface="+mj-lt"/>
              </a:rPr>
            </a:br>
            <a:r>
              <a:rPr lang="nl-NL" dirty="0" smtClean="0">
                <a:latin typeface="+mj-lt"/>
              </a:rPr>
              <a:t>Speciale aflevering</a:t>
            </a:r>
            <a:endParaRPr lang="nl-NL" dirty="0">
              <a:latin typeface="+mj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 smtClean="0">
                <a:latin typeface="+mn-lt"/>
              </a:rPr>
              <a:t>Luister naar de intro van de podcast </a:t>
            </a:r>
          </a:p>
          <a:p>
            <a:pPr marL="0" indent="0">
              <a:buNone/>
            </a:pPr>
            <a:r>
              <a:rPr lang="nl-NL" dirty="0" smtClean="0">
                <a:latin typeface="+mn-lt"/>
              </a:rPr>
              <a:t>(</a:t>
            </a:r>
            <a:r>
              <a:rPr lang="nl-NL" dirty="0">
                <a:latin typeface="+mn-lt"/>
              </a:rPr>
              <a:t>minuut 0 – 2.56).</a:t>
            </a:r>
            <a:endParaRPr lang="nl-NL" dirty="0" smtClean="0">
              <a:latin typeface="+mn-lt"/>
            </a:endParaRPr>
          </a:p>
          <a:p>
            <a:pPr marL="0" indent="0">
              <a:buNone/>
            </a:pPr>
            <a:endParaRPr lang="nl-NL" dirty="0" smtClean="0">
              <a:latin typeface="+mn-lt"/>
            </a:endParaRPr>
          </a:p>
          <a:p>
            <a:pPr marL="0" indent="0">
              <a:buNone/>
            </a:pPr>
            <a:r>
              <a:rPr lang="nl-NL" dirty="0" smtClean="0">
                <a:latin typeface="+mn-lt"/>
              </a:rPr>
              <a:t>Beantwoord de vragen:</a:t>
            </a:r>
            <a:endParaRPr lang="nl-NL" dirty="0">
              <a:latin typeface="+mn-lt"/>
            </a:endParaRPr>
          </a:p>
          <a:p>
            <a:r>
              <a:rPr lang="nl-NL" dirty="0" smtClean="0">
                <a:latin typeface="+mn-lt"/>
              </a:rPr>
              <a:t>Wat is de verkiezing Student Company van het jaar?</a:t>
            </a:r>
          </a:p>
          <a:p>
            <a:r>
              <a:rPr lang="nl-NL" dirty="0" smtClean="0">
                <a:latin typeface="+mn-lt"/>
              </a:rPr>
              <a:t>Wat vindt de Stichting Jong Ondernemen ervan dat er steeds meer aandacht is voor het milieu?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 descr="Afbeeldingsresultaat voor luiste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129" y="2304000"/>
            <a:ext cx="1818092" cy="136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97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>
                <a:latin typeface="+mj-lt"/>
              </a:rPr>
              <a:t>Opdracht 1</a:t>
            </a:r>
            <a:endParaRPr lang="nl-NL" dirty="0">
              <a:latin typeface="+mj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+mn-lt"/>
              </a:rPr>
              <a:t>MVO en duurzaamheid: wat is dat?</a:t>
            </a:r>
          </a:p>
          <a:p>
            <a:r>
              <a:rPr lang="nl-NL" dirty="0" smtClean="0">
                <a:latin typeface="+mn-lt"/>
              </a:rPr>
              <a:t>Zoek de antwoorden op de vragen op Internet</a:t>
            </a:r>
          </a:p>
          <a:p>
            <a:r>
              <a:rPr lang="nl-NL" dirty="0" smtClean="0">
                <a:latin typeface="+mn-lt"/>
              </a:rPr>
              <a:t>Lever je antwoorden in</a:t>
            </a:r>
            <a:endParaRPr lang="nl-NL" dirty="0">
              <a:latin typeface="+mn-lt"/>
            </a:endParaRP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4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 descr="Afbeeldingsresultaat voor quiz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656" y="2046514"/>
            <a:ext cx="7103973" cy="301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514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540000"/>
            <a:ext cx="7956000" cy="1080000"/>
          </a:xfrm>
        </p:spPr>
        <p:txBody>
          <a:bodyPr>
            <a:normAutofit/>
          </a:bodyPr>
          <a:lstStyle/>
          <a:p>
            <a:pPr algn="ctr"/>
            <a:r>
              <a:rPr lang="nl-NL" dirty="0" smtClean="0">
                <a:latin typeface="+mn-lt"/>
              </a:rPr>
              <a:t>Opdracht 2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0000" y="1792942"/>
            <a:ext cx="7956000" cy="4831976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nl-NL" sz="3000" dirty="0" smtClean="0">
                <a:solidFill>
                  <a:schemeClr val="accent6"/>
                </a:solidFill>
                <a:latin typeface="+mn-lt"/>
              </a:rPr>
              <a:t>Luister goed naar de 3 winnaars </a:t>
            </a:r>
            <a:r>
              <a:rPr lang="nl-NL" sz="3000" dirty="0">
                <a:solidFill>
                  <a:schemeClr val="accent6"/>
                </a:solidFill>
                <a:latin typeface="+mn-lt"/>
              </a:rPr>
              <a:t>van verkiezing Student Company van het </a:t>
            </a:r>
            <a:r>
              <a:rPr lang="nl-NL" sz="3000" dirty="0" smtClean="0">
                <a:solidFill>
                  <a:schemeClr val="accent6"/>
                </a:solidFill>
                <a:latin typeface="+mn-lt"/>
              </a:rPr>
              <a:t>jaar. D</a:t>
            </a:r>
            <a:r>
              <a:rPr lang="nl-NL" sz="3000" dirty="0" smtClean="0">
                <a:latin typeface="+mn-lt"/>
              </a:rPr>
              <a:t>e </a:t>
            </a:r>
            <a:r>
              <a:rPr lang="nl-NL" sz="3000" dirty="0">
                <a:latin typeface="+mn-lt"/>
              </a:rPr>
              <a:t>podcast </a:t>
            </a:r>
            <a:r>
              <a:rPr lang="nl-NL" sz="3000" dirty="0" smtClean="0">
                <a:latin typeface="+mn-lt"/>
              </a:rPr>
              <a:t>(</a:t>
            </a:r>
            <a:r>
              <a:rPr lang="nl-NL" sz="3000" dirty="0">
                <a:latin typeface="+mn-lt"/>
              </a:rPr>
              <a:t>minuut </a:t>
            </a:r>
            <a:r>
              <a:rPr lang="nl-NL" sz="3000" dirty="0" smtClean="0">
                <a:latin typeface="+mn-lt"/>
              </a:rPr>
              <a:t>12.12 -25.20). 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nl-NL" sz="2800" dirty="0" err="1" smtClean="0">
                <a:hlinkClick r:id="rId3"/>
              </a:rPr>
              <a:t>Spotify</a:t>
            </a:r>
            <a:r>
              <a:rPr lang="nl-NL" sz="2800" dirty="0" smtClean="0"/>
              <a:t> of </a:t>
            </a:r>
            <a:r>
              <a:rPr lang="nl-NL" sz="2800" dirty="0" err="1" smtClean="0">
                <a:hlinkClick r:id="rId4"/>
              </a:rPr>
              <a:t>Soundcloud</a:t>
            </a:r>
            <a:endParaRPr lang="nl-NL" sz="2800" dirty="0" smtClean="0"/>
          </a:p>
          <a:p>
            <a:pPr marL="0" lvl="0" indent="0">
              <a:spcBef>
                <a:spcPts val="0"/>
              </a:spcBef>
              <a:buNone/>
              <a:defRPr/>
            </a:pPr>
            <a:endParaRPr lang="nl-NL" sz="2800" dirty="0"/>
          </a:p>
          <a:p>
            <a:r>
              <a:rPr lang="nl-NL" sz="3000" dirty="0" smtClean="0">
                <a:solidFill>
                  <a:schemeClr val="accent6"/>
                </a:solidFill>
                <a:latin typeface="+mn-lt"/>
              </a:rPr>
              <a:t>Vul tijdens het luisteren de tabel in</a:t>
            </a:r>
          </a:p>
          <a:p>
            <a:r>
              <a:rPr lang="nl-NL" sz="3000" dirty="0" smtClean="0">
                <a:solidFill>
                  <a:schemeClr val="accent6"/>
                </a:solidFill>
                <a:latin typeface="+mn-lt"/>
              </a:rPr>
              <a:t>Bedenk voor elk bedrijf een vraag</a:t>
            </a:r>
            <a:endParaRPr lang="nl-NL" sz="3000" dirty="0">
              <a:solidFill>
                <a:schemeClr val="accent6"/>
              </a:solidFill>
              <a:latin typeface="+mn-lt"/>
            </a:endParaRPr>
          </a:p>
          <a:p>
            <a:r>
              <a:rPr lang="nl-NL" sz="3000" dirty="0">
                <a:solidFill>
                  <a:schemeClr val="accent6"/>
                </a:solidFill>
                <a:latin typeface="+mn-lt"/>
              </a:rPr>
              <a:t>Lever </a:t>
            </a:r>
            <a:r>
              <a:rPr lang="nl-NL" sz="3000" dirty="0" smtClean="0">
                <a:solidFill>
                  <a:schemeClr val="accent6"/>
                </a:solidFill>
                <a:latin typeface="+mn-lt"/>
              </a:rPr>
              <a:t>je antwoorden in bij de docent</a:t>
            </a:r>
          </a:p>
          <a:p>
            <a:endParaRPr lang="nl-NL" dirty="0" smtClean="0">
              <a:latin typeface="+mn-lt"/>
            </a:endParaRPr>
          </a:p>
          <a:p>
            <a:endParaRPr lang="nl-NL" dirty="0" smtClean="0">
              <a:latin typeface="+mn-lt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3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+mn-lt"/>
              </a:rPr>
              <a:t>Opdracht 3</a:t>
            </a:r>
            <a:br>
              <a:rPr lang="nl-NL" dirty="0" smtClean="0">
                <a:latin typeface="+mn-lt"/>
              </a:rPr>
            </a:br>
            <a:r>
              <a:rPr lang="nl-NL" dirty="0" smtClean="0">
                <a:latin typeface="+mn-lt"/>
              </a:rPr>
              <a:t>1 minuutpresentatie</a:t>
            </a:r>
            <a:r>
              <a:rPr lang="nl-NL" dirty="0" smtClean="0">
                <a:latin typeface="+mn-lt"/>
              </a:rPr>
              <a:t/>
            </a:r>
            <a:br>
              <a:rPr lang="nl-NL" dirty="0" smtClean="0">
                <a:latin typeface="+mn-lt"/>
              </a:rPr>
            </a:b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nl-NL" dirty="0" smtClean="0">
                <a:latin typeface="+mn-lt"/>
              </a:rPr>
              <a:t>Welk van de drie genomineerden presenteert zichzelf het beste? Waarom?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>
                <a:latin typeface="+mn-lt"/>
              </a:rPr>
              <a:t>Aan welk van de drie producten zou je zelf wel mee willen werken? Waarom?</a:t>
            </a:r>
            <a:endParaRPr lang="nl-NL" dirty="0">
              <a:latin typeface="+mn-lt"/>
            </a:endParaRPr>
          </a:p>
          <a:p>
            <a:pPr marL="514350" indent="-514350">
              <a:buFont typeface="+mj-lt"/>
              <a:buAutoNum type="alphaLcParenR"/>
            </a:pPr>
            <a:r>
              <a:rPr lang="nl-NL" dirty="0" smtClean="0">
                <a:latin typeface="+mn-lt"/>
              </a:rPr>
              <a:t>Welk van de drie producten zou het meest succesvol zijn? Waarom?</a:t>
            </a:r>
            <a:endParaRPr lang="nl-NL" dirty="0">
              <a:latin typeface="+mn-lt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048F-C0D5-874A-9894-EDA64BA7772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00684"/>
      </p:ext>
    </p:extLst>
  </p:cSld>
  <p:clrMapOvr>
    <a:masterClrMapping/>
  </p:clrMapOvr>
</p:sld>
</file>

<file path=ppt/theme/theme1.xml><?xml version="1.0" encoding="utf-8"?>
<a:theme xmlns:a="http://schemas.openxmlformats.org/drawingml/2006/main" name="ITTA-volg">
  <a:themeElements>
    <a:clrScheme name="ITTA">
      <a:dk1>
        <a:srgbClr val="00287A"/>
      </a:dk1>
      <a:lt1>
        <a:srgbClr val="FFFFFF"/>
      </a:lt1>
      <a:dk2>
        <a:srgbClr val="000000"/>
      </a:dk2>
      <a:lt2>
        <a:srgbClr val="99A9C9"/>
      </a:lt2>
      <a:accent1>
        <a:srgbClr val="E87726"/>
      </a:accent1>
      <a:accent2>
        <a:srgbClr val="FFFFFF"/>
      </a:accent2>
      <a:accent3>
        <a:srgbClr val="99A9C9"/>
      </a:accent3>
      <a:accent4>
        <a:srgbClr val="0055FF"/>
      </a:accent4>
      <a:accent5>
        <a:srgbClr val="00287A"/>
      </a:accent5>
      <a:accent6>
        <a:srgbClr val="000000"/>
      </a:accent6>
      <a:hlink>
        <a:srgbClr val="E87726"/>
      </a:hlink>
      <a:folHlink>
        <a:srgbClr val="0055FF"/>
      </a:folHlink>
    </a:clrScheme>
    <a:fontScheme name="Office 2">
      <a:majorFont>
        <a:latin typeface="TheSansOffice LF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heSansOffice LF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ITTA-template</Template>
  <TotalTime>5247</TotalTime>
  <Words>986</Words>
  <Application>Microsoft Office PowerPoint</Application>
  <PresentationFormat>Diavoorstelling (4:3)</PresentationFormat>
  <Paragraphs>141</Paragraphs>
  <Slides>11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TheSansOffice LF</vt:lpstr>
      <vt:lpstr>ITTA-volg</vt:lpstr>
      <vt:lpstr>Jong ondernemerschap</vt:lpstr>
      <vt:lpstr>Intro</vt:lpstr>
      <vt:lpstr>       Wat weet je over ondernemen?</vt:lpstr>
      <vt:lpstr>Doel van de les</vt:lpstr>
      <vt:lpstr>De Ondernemer –  Speciale aflevering</vt:lpstr>
      <vt:lpstr>Opdracht 1</vt:lpstr>
      <vt:lpstr>PowerPoint-presentatie</vt:lpstr>
      <vt:lpstr>Opdracht 2</vt:lpstr>
      <vt:lpstr>Opdracht 3 1 minuutpresentatie </vt:lpstr>
      <vt:lpstr>Nabespreken opdrachten</vt:lpstr>
      <vt:lpstr>Terugkijken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Halewijn</dc:creator>
  <cp:lastModifiedBy>Tiba Bolle</cp:lastModifiedBy>
  <cp:revision>356</cp:revision>
  <cp:lastPrinted>2020-01-23T14:00:36Z</cp:lastPrinted>
  <dcterms:created xsi:type="dcterms:W3CDTF">2013-03-28T11:54:07Z</dcterms:created>
  <dcterms:modified xsi:type="dcterms:W3CDTF">2020-05-18T12:44:59Z</dcterms:modified>
</cp:coreProperties>
</file>