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61" r:id="rId5"/>
    <p:sldId id="279" r:id="rId6"/>
    <p:sldId id="262" r:id="rId7"/>
    <p:sldId id="263" r:id="rId8"/>
    <p:sldId id="278" r:id="rId9"/>
    <p:sldId id="280" r:id="rId10"/>
    <p:sldId id="281" r:id="rId11"/>
    <p:sldId id="282" r:id="rId12"/>
    <p:sldId id="283" r:id="rId13"/>
    <p:sldId id="284" r:id="rId14"/>
    <p:sldId id="285" r:id="rId15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78521" autoAdjust="0"/>
  </p:normalViewPr>
  <p:slideViewPr>
    <p:cSldViewPr snapToGrid="0" snapToObjects="1">
      <p:cViewPr varScale="1">
        <p:scale>
          <a:sx n="95" d="100"/>
          <a:sy n="95" d="100"/>
        </p:scale>
        <p:origin x="11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CD0B2-EFF2-45BA-896A-0BE861D7C7D1}" type="datetimeFigureOut">
              <a:rPr lang="nl-NL" smtClean="0"/>
              <a:t>01-11-2023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C4783-6A1E-47FF-80F2-0200089A93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412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C4783-6A1E-47FF-80F2-0200089A931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9968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C4783-6A1E-47FF-80F2-0200089A931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7805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C4783-6A1E-47FF-80F2-0200089A931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066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Filmpje Keuzedeel </a:t>
            </a:r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youtu.be</a:t>
            </a:r>
            <a:r>
              <a:rPr lang="nl-NL" dirty="0"/>
              <a:t>/</a:t>
            </a:r>
            <a:r>
              <a:rPr lang="nl-NL" dirty="0" err="1"/>
              <a:t>mYzM-lLArFk?si</a:t>
            </a:r>
            <a:r>
              <a:rPr lang="nl-NL" dirty="0"/>
              <a:t>=O01T9yT7E81axEEH </a:t>
            </a:r>
          </a:p>
          <a:p>
            <a:endParaRPr lang="nl-NL" dirty="0"/>
          </a:p>
          <a:p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www.lezen.nl</a:t>
            </a:r>
            <a:r>
              <a:rPr lang="nl-NL" dirty="0"/>
              <a:t>/opleiding/mbo-keuzemodule-specialist-leesbevordering-0-12-jaar/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C4783-6A1E-47FF-80F2-0200089A931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2430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pro.debibliotheekopschool.nl</a:t>
            </a:r>
            <a:r>
              <a:rPr lang="nl-NL" dirty="0"/>
              <a:t>/dam/lezen/25-werkvormen-leesbevordering-voor-mbodef.pdf </a:t>
            </a:r>
          </a:p>
          <a:p>
            <a:endParaRPr lang="nl-NL" dirty="0"/>
          </a:p>
          <a:p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www.lezen.nl</a:t>
            </a:r>
            <a:r>
              <a:rPr lang="nl-NL" dirty="0"/>
              <a:t>/publicatie/lezen-in-het-mbo-en-brede-vorming/ </a:t>
            </a:r>
          </a:p>
          <a:p>
            <a:endParaRPr lang="nl-NL" dirty="0"/>
          </a:p>
          <a:p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www.lezen.nl</a:t>
            </a:r>
            <a:r>
              <a:rPr lang="nl-NL" dirty="0"/>
              <a:t>/publicatie/lezen-in-het-mbo-en-burgerschap/ </a:t>
            </a:r>
          </a:p>
          <a:p>
            <a:endParaRPr lang="nl-NL" dirty="0"/>
          </a:p>
          <a:p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www.lezen.nl</a:t>
            </a:r>
            <a:r>
              <a:rPr lang="nl-NL"/>
              <a:t>/publicatie/lezen-in-het-mbo-en-de-bibliotheek-op-school/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C4783-6A1E-47FF-80F2-0200089A931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7121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C4783-6A1E-47FF-80F2-0200089A9314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8168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C4783-6A1E-47FF-80F2-0200089A931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9571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C4783-6A1E-47FF-80F2-0200089A931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9140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www.lezen.nl</a:t>
            </a:r>
            <a:r>
              <a:rPr lang="nl-NL" dirty="0"/>
              <a:t>/</a:t>
            </a:r>
            <a:r>
              <a:rPr lang="nl-NL" dirty="0" err="1"/>
              <a:t>wp</a:t>
            </a:r>
            <a:r>
              <a:rPr lang="nl-NL" dirty="0"/>
              <a:t>-content/uploads/2021/01/kwestie20van20lezen204.pdf </a:t>
            </a:r>
          </a:p>
          <a:p>
            <a:endParaRPr lang="nl-NL" dirty="0"/>
          </a:p>
          <a:p>
            <a:r>
              <a:rPr lang="nl-NL" dirty="0"/>
              <a:t>Leven van Lisa: </a:t>
            </a:r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www.youtube.com</a:t>
            </a:r>
            <a:r>
              <a:rPr lang="nl-NL" dirty="0"/>
              <a:t>/</a:t>
            </a:r>
            <a:r>
              <a:rPr lang="nl-NL" dirty="0" err="1"/>
              <a:t>watch?v</a:t>
            </a:r>
            <a:r>
              <a:rPr lang="nl-NL" dirty="0"/>
              <a:t>=RS9D1PW5ZZk </a:t>
            </a:r>
          </a:p>
          <a:p>
            <a:endParaRPr lang="nl-NL" dirty="0"/>
          </a:p>
          <a:p>
            <a:r>
              <a:rPr lang="nl-NL" dirty="0"/>
              <a:t>Kloof van 30 miljoen: </a:t>
            </a:r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vimeo.com</a:t>
            </a:r>
            <a:r>
              <a:rPr lang="nl-NL" dirty="0"/>
              <a:t>/194263569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C4783-6A1E-47FF-80F2-0200089A931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7776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C4783-6A1E-47FF-80F2-0200089A931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544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C4783-6A1E-47FF-80F2-0200089A931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984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C4783-6A1E-47FF-80F2-0200089A931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0340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C4783-6A1E-47FF-80F2-0200089A931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2789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C4783-6A1E-47FF-80F2-0200089A931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5099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7BCEEF-E176-D144-A564-E54AE7B50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90516-0908-FA42-B990-2B434421731E}" type="datetimeFigureOut">
              <a:rPr lang="nl-NL"/>
              <a:pPr>
                <a:defRPr/>
              </a:pPr>
              <a:t>01-11-2023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EAE04B-19A1-6141-9471-B64BD526B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9143B6-E11D-6045-9A30-359B4ECC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7BE4A-40E8-EF43-8084-063D547F2EE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9088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9D4F19-813A-234F-B1F7-D9AE7ACFF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D04E8-6C94-F940-834A-0AFDD407B50B}" type="datetimeFigureOut">
              <a:rPr lang="nl-NL"/>
              <a:pPr>
                <a:defRPr/>
              </a:pPr>
              <a:t>01-11-2023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7E09EF-937D-E94A-8C68-D51834DCC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F031F2-FB7A-CF4C-AFCE-F85B2B28C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700D1-A091-0145-84CE-18D147A3115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19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E15DB8-2034-324D-852C-C0ADD15F6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A4D1B-4F42-CD42-BE2D-43409C24BB3B}" type="datetimeFigureOut">
              <a:rPr lang="nl-NL"/>
              <a:pPr>
                <a:defRPr/>
              </a:pPr>
              <a:t>01-11-2023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217A82-A2E9-154A-ACFC-CDCD3E01F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0AB0F8-4B6A-A744-B338-F90B322C7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BD37C-75E5-C746-A794-9FB39370EE0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67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325E11-ACE1-1A44-AB34-31AD2A512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0A672-4D60-4344-BAB5-EFB380AF30C9}" type="datetimeFigureOut">
              <a:rPr lang="nl-NL"/>
              <a:pPr>
                <a:defRPr/>
              </a:pPr>
              <a:t>01-11-2023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6A163B-8DC3-854E-8FB9-E9C668035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33A3B2-6D17-5B4C-9D0D-9CE8CBC52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215EF-5F80-8547-A498-A3F1C9D4985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438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60B1C2-D4CC-2542-96D7-E8E3E8F33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48AAD-7A35-AD48-A7EA-E3134C034169}" type="datetimeFigureOut">
              <a:rPr lang="nl-NL"/>
              <a:pPr>
                <a:defRPr/>
              </a:pPr>
              <a:t>01-11-2023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F8994C-DC0D-E34A-B7DD-AE1166732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60FB7A-E7AE-AF47-A2C8-34772FB4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50004-7A07-2D4F-A1C1-6C23F6004F3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829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4F5BD722-75AC-034F-8072-73CDF84F7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85EDA-F715-C647-9D8A-E9433400D54F}" type="datetimeFigureOut">
              <a:rPr lang="nl-NL"/>
              <a:pPr>
                <a:defRPr/>
              </a:pPr>
              <a:t>01-11-2023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C9C48107-8818-3849-9194-06B5AD4A3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13C4C5A6-1746-1A4F-A791-C005D2D9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59594-887C-1F4C-8B17-83018C8357A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205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A9F4F412-EC04-694F-AAD3-4ECD4103B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C541C-BB1A-9749-B11D-8EA66612B743}" type="datetimeFigureOut">
              <a:rPr lang="nl-NL"/>
              <a:pPr>
                <a:defRPr/>
              </a:pPr>
              <a:t>01-11-2023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46051B32-7DCC-184C-A276-7E29D782C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1B93C8AB-1BF5-D148-BEA5-65418AFB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06F48-12AC-6640-8CF1-2782CD74E9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57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E58E1CCB-48CA-0B49-A88E-EF8CA51F0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325DD-4C35-594F-81B0-FF448CA124BF}" type="datetimeFigureOut">
              <a:rPr lang="nl-NL"/>
              <a:pPr>
                <a:defRPr/>
              </a:pPr>
              <a:t>01-11-2023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5533CAFF-D866-6047-A766-E3065C84A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CE765FA7-3C3F-3E44-8DD4-9BB1B6A8C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EDED0-3EC5-6641-8AB8-2E85984CA1D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713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9B69D48C-6B65-AB46-A3C0-5E027F31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6BDA1-DB25-8242-895D-21E89845452B}" type="datetimeFigureOut">
              <a:rPr lang="nl-NL"/>
              <a:pPr>
                <a:defRPr/>
              </a:pPr>
              <a:t>01-11-2023</a:t>
            </a:fld>
            <a:endParaRPr lang="nl-NL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90D4728E-A7EF-5446-8AD0-2531044A6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7B698397-31C3-A04A-8320-C8BCDB06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D62A6-5C5B-744A-BB5E-704E1C1188E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06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C486F22F-D605-4947-82EA-6DCCCB02D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AB88F-5510-A644-B2C7-B30AEC7ED7CA}" type="datetimeFigureOut">
              <a:rPr lang="nl-NL"/>
              <a:pPr>
                <a:defRPr/>
              </a:pPr>
              <a:t>01-11-2023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E05A7C15-827C-8B46-8AFC-5C7546A2B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CE90BE4B-1DAD-F241-A8D4-1A0128733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F1A84-CC14-9F49-B0C7-BCC88212AA4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2513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5F037617-BF6E-F34D-976E-3AF78B4DC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9B712-C5EF-9343-B715-90A4CEB30832}" type="datetimeFigureOut">
              <a:rPr lang="nl-NL"/>
              <a:pPr>
                <a:defRPr/>
              </a:pPr>
              <a:t>01-11-2023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8B519495-B0E9-CB4C-AB4D-3F016C176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A309D93-1406-D04B-BA51-0F742DFAE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07A86-BED2-174A-A23E-E82C1F2824A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1507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46FD6A9A-187F-8843-9606-0C40B3AE18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F49154D4-B7D1-A244-8D0F-8A7F2589F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Klikken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A5FD3E-06DE-2D46-B2EB-67CADDADBE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1C36FE-F4CA-3646-A70E-FE19BF58938D}" type="datetimeFigureOut">
              <a:rPr lang="nl-NL"/>
              <a:pPr>
                <a:defRPr/>
              </a:pPr>
              <a:t>01-11-2023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598561-6DBD-DD42-A049-02BD3DE3D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933E6D-22D8-5B44-99BC-3F8C7DD1A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45F71E-423D-1E44-8107-803C522F37B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hyperlink" Target="mailto:dessgevraagd@ziggo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wUgcW7JPpE?feature=oembed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67493036-6F23-AB4A-95C5-D2A24B1DCC50}"/>
              </a:ext>
            </a:extLst>
          </p:cNvPr>
          <p:cNvSpPr/>
          <p:nvPr/>
        </p:nvSpPr>
        <p:spPr>
          <a:xfrm>
            <a:off x="0" y="0"/>
            <a:ext cx="9907588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050" name="Titel 1">
            <a:extLst>
              <a:ext uri="{FF2B5EF4-FFF2-40B4-BE49-F238E27FC236}">
                <a16:creationId xmlns:a16="http://schemas.microsoft.com/office/drawing/2014/main" id="{D951C43A-F4D4-E141-BFF4-DBC8B0E5706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45913" y="607366"/>
            <a:ext cx="8382000" cy="2821633"/>
          </a:xfrm>
        </p:spPr>
        <p:txBody>
          <a:bodyPr lIns="0" tIns="0" rIns="0" bIns="0" anchor="t"/>
          <a:lstStyle/>
          <a:p>
            <a:pPr algn="l"/>
            <a:r>
              <a:rPr lang="nl-NL" alt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Lezen op het PWO, een onmisbare beroepsvaardigheid </a:t>
            </a:r>
            <a:br>
              <a:rPr lang="nl-NL" alt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alt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Liselotte Dessauvagie, Stichting Lezen </a:t>
            </a:r>
            <a:endParaRPr lang="nl-NL" alt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Afbeelding 4">
            <a:extLst>
              <a:ext uri="{FF2B5EF4-FFF2-40B4-BE49-F238E27FC236}">
                <a16:creationId xmlns:a16="http://schemas.microsoft.com/office/drawing/2014/main" id="{8C4AEFB8-37F0-5444-86D6-F453D306A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07588" y="1038"/>
            <a:ext cx="2284412" cy="685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el 1">
            <a:extLst>
              <a:ext uri="{FF2B5EF4-FFF2-40B4-BE49-F238E27FC236}">
                <a16:creationId xmlns:a16="http://schemas.microsoft.com/office/drawing/2014/main" id="{323C4AC2-7FEF-C94C-8B11-35851EA4F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738188"/>
            <a:ext cx="8382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nl-NL" altLang="nl-NL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4" name="Titel 1">
            <a:extLst>
              <a:ext uri="{FF2B5EF4-FFF2-40B4-BE49-F238E27FC236}">
                <a16:creationId xmlns:a16="http://schemas.microsoft.com/office/drawing/2014/main" id="{AEBEE971-C083-4F4D-B2C8-C3BE3702A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5954713"/>
            <a:ext cx="8382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nl-NL" altLang="nl-NL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Lezen op het PWO, een onmisbare beroepsvaardigheid 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Conferentie Heel MBO Leest / 10 november 2023 Amersfoort </a:t>
            </a:r>
            <a:endParaRPr lang="nl-NL" altLang="nl-NL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Afbeelding 4">
            <a:extLst>
              <a:ext uri="{FF2B5EF4-FFF2-40B4-BE49-F238E27FC236}">
                <a16:creationId xmlns:a16="http://schemas.microsoft.com/office/drawing/2014/main" id="{284861B2-E74B-3A4F-A39B-D375A376D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5788" y="295"/>
            <a:ext cx="1446212" cy="685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el 1">
            <a:extLst>
              <a:ext uri="{FF2B5EF4-FFF2-40B4-BE49-F238E27FC236}">
                <a16:creationId xmlns:a16="http://schemas.microsoft.com/office/drawing/2014/main" id="{907FD9FE-5D29-3C45-80DE-16745F857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942" y="969543"/>
            <a:ext cx="9504363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Titel 1">
            <a:extLst>
              <a:ext uri="{FF2B5EF4-FFF2-40B4-BE49-F238E27FC236}">
                <a16:creationId xmlns:a16="http://schemas.microsoft.com/office/drawing/2014/main" id="{41E088D3-07D0-AC4F-844A-105DB46C5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6043901"/>
            <a:ext cx="8382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nl-NL" altLang="nl-NL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Lezen op het PWO, een onmisbare beroepsvaardigheid 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Conferentie Heel MBO Leest / 10 november 2023 Amersfoort </a:t>
            </a:r>
            <a:endParaRPr lang="nl-NL" altLang="nl-NL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ts, tekening, Lijnillustraties, clipart&#10;&#10;Automatisch gegenereerde beschrijving">
            <a:extLst>
              <a:ext uri="{FF2B5EF4-FFF2-40B4-BE49-F238E27FC236}">
                <a16:creationId xmlns:a16="http://schemas.microsoft.com/office/drawing/2014/main" id="{FC6DCD37-F97C-82C0-16AF-5BE7F74E9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737" y="1514763"/>
            <a:ext cx="4737100" cy="48006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77B311BE-58E1-3C76-A269-98B3BBBE5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Jong geleerd, oud gedaan 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FFA3B34-C89C-C2EA-E7B5-C58CDFF8AE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583" y="1460874"/>
            <a:ext cx="5181600" cy="43513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Pedagogisch Werk &amp; Onderwijs</a:t>
            </a:r>
          </a:p>
          <a:p>
            <a:pPr eaLnBrk="1" hangingPunct="1">
              <a:lnSpc>
                <a:spcPct val="90000"/>
              </a:lnSpc>
            </a:pP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Straks werken met jonge kinderen in belangrijke ontwikkelingsfase </a:t>
            </a: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Char char="à"/>
            </a:pP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Eigen vaardigheid doet ertoe! Voorbeeldfunctie. </a:t>
            </a:r>
          </a:p>
          <a:p>
            <a:pPr eaLnBrk="1" hangingPunct="1">
              <a:lnSpc>
                <a:spcPct val="90000"/>
              </a:lnSpc>
            </a:pP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DB7AAD1-1A1D-CE43-C3A2-F6F2F4D677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1813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Afbeelding 4">
            <a:extLst>
              <a:ext uri="{FF2B5EF4-FFF2-40B4-BE49-F238E27FC236}">
                <a16:creationId xmlns:a16="http://schemas.microsoft.com/office/drawing/2014/main" id="{284861B2-E74B-3A4F-A39B-D375A376D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5788" y="295"/>
            <a:ext cx="1446212" cy="685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el 1">
            <a:extLst>
              <a:ext uri="{FF2B5EF4-FFF2-40B4-BE49-F238E27FC236}">
                <a16:creationId xmlns:a16="http://schemas.microsoft.com/office/drawing/2014/main" id="{907FD9FE-5D29-3C45-80DE-16745F857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" y="1336964"/>
            <a:ext cx="9504363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Titel 1">
            <a:extLst>
              <a:ext uri="{FF2B5EF4-FFF2-40B4-BE49-F238E27FC236}">
                <a16:creationId xmlns:a16="http://schemas.microsoft.com/office/drawing/2014/main" id="{41E088D3-07D0-AC4F-844A-105DB46C5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6043901"/>
            <a:ext cx="8382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nl-NL" altLang="nl-NL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Lezen op het PWO, een onmisbare beroepsvaardigheid 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Conferentie Heel MBO Leest / 10 november 2023 Amersfoort </a:t>
            </a:r>
            <a:endParaRPr lang="nl-NL" altLang="nl-NL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8A490D-12FE-D78F-52D2-2FF4435A4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Beroepsvaardigheid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CE582D-9847-5A2E-1376-8C105A3480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Een onderwijsassistent of pedagogisch medewerker is een leesopvoeder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Een onderwijsassistent of pedagogisch medewerker is geletterd </a:t>
            </a:r>
          </a:p>
          <a:p>
            <a:endParaRPr lang="nl-NL" dirty="0"/>
          </a:p>
        </p:txBody>
      </p:sp>
      <p:pic>
        <p:nvPicPr>
          <p:cNvPr id="6" name="Tijdelijke aanduiding voor inhoud 5" descr="Afbeelding met tekst, Lettertype, Motten en vlinders, vlinder&#10;&#10;Automatisch gegenereerde beschrijving">
            <a:extLst>
              <a:ext uri="{FF2B5EF4-FFF2-40B4-BE49-F238E27FC236}">
                <a16:creationId xmlns:a16="http://schemas.microsoft.com/office/drawing/2014/main" id="{3B361AEC-48C7-88E7-46C7-5691FAD0D3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305936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Afbeelding 4">
            <a:extLst>
              <a:ext uri="{FF2B5EF4-FFF2-40B4-BE49-F238E27FC236}">
                <a16:creationId xmlns:a16="http://schemas.microsoft.com/office/drawing/2014/main" id="{284861B2-E74B-3A4F-A39B-D375A376D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5788" y="295"/>
            <a:ext cx="1446212" cy="685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el 1">
            <a:extLst>
              <a:ext uri="{FF2B5EF4-FFF2-40B4-BE49-F238E27FC236}">
                <a16:creationId xmlns:a16="http://schemas.microsoft.com/office/drawing/2014/main" id="{907FD9FE-5D29-3C45-80DE-16745F857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738188"/>
            <a:ext cx="9504363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nl-NL" altLang="nl-NL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dan? </a:t>
            </a:r>
            <a:r>
              <a:rPr lang="nl-NL" altLang="nl-NL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Keuzedeel </a:t>
            </a:r>
            <a:endParaRPr lang="nl-NL" altLang="nl-NL" sz="3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Titel 1">
            <a:extLst>
              <a:ext uri="{FF2B5EF4-FFF2-40B4-BE49-F238E27FC236}">
                <a16:creationId xmlns:a16="http://schemas.microsoft.com/office/drawing/2014/main" id="{41E088D3-07D0-AC4F-844A-105DB46C5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6043901"/>
            <a:ext cx="8382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nl-NL" altLang="nl-NL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Lezen op het PWO, een onmisbare beroepsvaardigheid 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Conferentie Heel MBO Leest / 10 november 2023 Amersfoort </a:t>
            </a:r>
            <a:endParaRPr lang="nl-NL" altLang="nl-NL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tekst, schermopname, Lettertype, logo&#10;&#10;Automatisch gegenereerde beschrijving">
            <a:extLst>
              <a:ext uri="{FF2B5EF4-FFF2-40B4-BE49-F238E27FC236}">
                <a16:creationId xmlns:a16="http://schemas.microsoft.com/office/drawing/2014/main" id="{87D6CCFC-D185-7B84-AFB6-8FAEE1E8E2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25" y="1412875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32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Afbeelding 4">
            <a:extLst>
              <a:ext uri="{FF2B5EF4-FFF2-40B4-BE49-F238E27FC236}">
                <a16:creationId xmlns:a16="http://schemas.microsoft.com/office/drawing/2014/main" id="{284861B2-E74B-3A4F-A39B-D375A376D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5788" y="295"/>
            <a:ext cx="1446212" cy="685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el 1">
            <a:extLst>
              <a:ext uri="{FF2B5EF4-FFF2-40B4-BE49-F238E27FC236}">
                <a16:creationId xmlns:a16="http://schemas.microsoft.com/office/drawing/2014/main" id="{907FD9FE-5D29-3C45-80DE-16745F857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738188"/>
            <a:ext cx="9504363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Titel 1">
            <a:extLst>
              <a:ext uri="{FF2B5EF4-FFF2-40B4-BE49-F238E27FC236}">
                <a16:creationId xmlns:a16="http://schemas.microsoft.com/office/drawing/2014/main" id="{41E088D3-07D0-AC4F-844A-105DB46C5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6043901"/>
            <a:ext cx="8382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nl-NL" altLang="nl-NL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Lezen op het PWO, een onmisbare beroepsvaardigheid 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Conferentie Heel MBO Leest / 10 november 2023 Amersfoort </a:t>
            </a:r>
            <a:endParaRPr lang="nl-NL" altLang="nl-NL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1303A1-3601-F833-B497-F00C95F3B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dan? </a:t>
            </a:r>
            <a:r>
              <a:rPr lang="nl-NL" altLang="nl-NL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Inrichting opleiding </a:t>
            </a:r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98B47B97-1A6E-F754-71CB-52343A21A2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84" y="1885436"/>
            <a:ext cx="5660632" cy="3184105"/>
          </a:xfr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14163E1-3D41-B0A0-F1A8-1A07A6001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9812" y="1885436"/>
            <a:ext cx="5181600" cy="4351338"/>
          </a:xfrm>
        </p:spPr>
        <p:txBody>
          <a:bodyPr/>
          <a:lstStyle/>
          <a:p>
            <a:r>
              <a:rPr lang="nl-NL" dirty="0"/>
              <a:t>Leesomgeving opleiding maken </a:t>
            </a:r>
          </a:p>
          <a:p>
            <a:r>
              <a:rPr lang="nl-NL" dirty="0"/>
              <a:t>Docenten en studenten lezen!</a:t>
            </a:r>
          </a:p>
          <a:p>
            <a:r>
              <a:rPr lang="nl-NL" dirty="0"/>
              <a:t> Verwerking m.b.v. werkvormen</a:t>
            </a:r>
          </a:p>
          <a:p>
            <a:r>
              <a:rPr lang="nl-NL" dirty="0"/>
              <a:t>Leesscenario’s als ideeënbank </a:t>
            </a:r>
          </a:p>
          <a:p>
            <a:r>
              <a:rPr lang="nl-NL" dirty="0"/>
              <a:t>Zelf lezen en (interactief) voorlezen actief  onderdeel   van de opleiding </a:t>
            </a:r>
          </a:p>
          <a:p>
            <a:endParaRPr lang="nl-NL" dirty="0"/>
          </a:p>
          <a:p>
            <a:r>
              <a:rPr lang="nl-NL" dirty="0"/>
              <a:t>En... En... En...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1129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Afbeelding 4">
            <a:extLst>
              <a:ext uri="{FF2B5EF4-FFF2-40B4-BE49-F238E27FC236}">
                <a16:creationId xmlns:a16="http://schemas.microsoft.com/office/drawing/2014/main" id="{284861B2-E74B-3A4F-A39B-D375A376D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5788" y="295"/>
            <a:ext cx="1446212" cy="685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el 1">
            <a:extLst>
              <a:ext uri="{FF2B5EF4-FFF2-40B4-BE49-F238E27FC236}">
                <a16:creationId xmlns:a16="http://schemas.microsoft.com/office/drawing/2014/main" id="{907FD9FE-5D29-3C45-80DE-16745F857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207" y="927101"/>
            <a:ext cx="9504363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Titel 1">
            <a:extLst>
              <a:ext uri="{FF2B5EF4-FFF2-40B4-BE49-F238E27FC236}">
                <a16:creationId xmlns:a16="http://schemas.microsoft.com/office/drawing/2014/main" id="{41E088D3-07D0-AC4F-844A-105DB46C5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6043901"/>
            <a:ext cx="8382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nl-NL" altLang="nl-NL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Lezen op het PWO, een onmisbare beroepsvaardigheid 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Conferentie Heel MBO Leest / 10 november 2023 Amersfoort </a:t>
            </a:r>
            <a:endParaRPr lang="nl-NL" altLang="nl-NL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3CE8E8-A476-0109-9630-A9321E958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Dank!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93A433-E0FA-9522-1FFB-E55E720225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Liselotte Dessauvagie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dessgevraagd@ziggo.nl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06-46084885 </a:t>
            </a:r>
          </a:p>
        </p:txBody>
      </p:sp>
      <p:pic>
        <p:nvPicPr>
          <p:cNvPr id="6" name="Tijdelijke aanduiding voor inhoud 5" descr="Afbeelding met Menselijk gezicht, glimlach, boekenkast, persoon&#10;&#10;Automatisch gegenereerde beschrijving">
            <a:extLst>
              <a:ext uri="{FF2B5EF4-FFF2-40B4-BE49-F238E27FC236}">
                <a16:creationId xmlns:a16="http://schemas.microsoft.com/office/drawing/2014/main" id="{842E65D6-5734-3082-4824-7D8905CF11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411291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Afbeelding 4">
            <a:extLst>
              <a:ext uri="{FF2B5EF4-FFF2-40B4-BE49-F238E27FC236}">
                <a16:creationId xmlns:a16="http://schemas.microsoft.com/office/drawing/2014/main" id="{284861B2-E74B-3A4F-A39B-D375A376D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5788" y="295"/>
            <a:ext cx="1446212" cy="685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el 1">
            <a:extLst>
              <a:ext uri="{FF2B5EF4-FFF2-40B4-BE49-F238E27FC236}">
                <a16:creationId xmlns:a16="http://schemas.microsoft.com/office/drawing/2014/main" id="{907FD9FE-5D29-3C45-80DE-16745F857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738188"/>
            <a:ext cx="9504363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nl-NL" altLang="nl-NL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Welkom &amp; Programma </a:t>
            </a:r>
          </a:p>
          <a:p>
            <a:pPr eaLnBrk="1" hangingPunct="1">
              <a:lnSpc>
                <a:spcPct val="90000"/>
              </a:lnSpc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Snelle kennismaking </a:t>
            </a:r>
          </a:p>
          <a:p>
            <a:pPr marL="108585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Welke vragen hebben jullie? </a:t>
            </a:r>
          </a:p>
          <a:p>
            <a:pPr eaLnBrk="1" hangingPunct="1">
              <a:lnSpc>
                <a:spcPct val="90000"/>
              </a:lnSpc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Ingrediënten van de workshop:</a:t>
            </a:r>
          </a:p>
          <a:p>
            <a:pPr marL="1085850" lvl="1" indent="-342900"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Belang van voorlezen in de kinderopvang/</a:t>
            </a:r>
            <a:r>
              <a:rPr lang="nl-NL" altLang="nl-NL" sz="2200" dirty="0" err="1">
                <a:latin typeface="Arial" panose="020B0604020202020204" pitchFamily="34" charset="0"/>
                <a:cs typeface="Arial" panose="020B0604020202020204" pitchFamily="34" charset="0"/>
              </a:rPr>
              <a:t>bso</a:t>
            </a: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85850" lvl="1" indent="-342900"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Boekstart en Boekstart in de kinderopvang </a:t>
            </a:r>
          </a:p>
          <a:p>
            <a:pPr marL="1085850" lvl="1" indent="-342900"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De leesomgeving: meer ingrediënten dan je denkt </a:t>
            </a:r>
          </a:p>
          <a:p>
            <a:pPr marL="1085850" lvl="1" indent="-342900"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Jong geleerd, is oud gedaan: de opleiding mbo-</a:t>
            </a:r>
            <a:r>
              <a:rPr lang="nl-NL" altLang="nl-NL" sz="2200" dirty="0" err="1">
                <a:latin typeface="Arial" panose="020B0604020202020204" pitchFamily="34" charset="0"/>
                <a:cs typeface="Arial" panose="020B0604020202020204" pitchFamily="34" charset="0"/>
              </a:rPr>
              <a:t>pwo</a:t>
            </a: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85850" lvl="1" indent="-342900"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Beroepsvaardigheid: twee vliegen in één klap </a:t>
            </a:r>
          </a:p>
          <a:p>
            <a:pPr marL="1085850" lvl="1" indent="-342900"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Hoe dan? </a:t>
            </a: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Keuzedeel en inrichting opleiding </a:t>
            </a: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Resultaat: gemotiveerd en geïnspireerd naar huis. </a:t>
            </a:r>
          </a:p>
        </p:txBody>
      </p:sp>
      <p:sp>
        <p:nvSpPr>
          <p:cNvPr id="5123" name="Titel 1">
            <a:extLst>
              <a:ext uri="{FF2B5EF4-FFF2-40B4-BE49-F238E27FC236}">
                <a16:creationId xmlns:a16="http://schemas.microsoft.com/office/drawing/2014/main" id="{41E088D3-07D0-AC4F-844A-105DB46C5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6043317"/>
            <a:ext cx="8382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nl-NL" altLang="nl-NL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Lezen op het PWO, een onmisbare beroepsvaardigheid 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Conferentie Heel MBO Leest / 10 november 2023 Amersfoort </a:t>
            </a:r>
            <a:endParaRPr lang="nl-NL" altLang="nl-NL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Afbeelding 4">
            <a:extLst>
              <a:ext uri="{FF2B5EF4-FFF2-40B4-BE49-F238E27FC236}">
                <a16:creationId xmlns:a16="http://schemas.microsoft.com/office/drawing/2014/main" id="{284861B2-E74B-3A4F-A39B-D375A376D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5788" y="295"/>
            <a:ext cx="1446212" cy="685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el 1">
            <a:extLst>
              <a:ext uri="{FF2B5EF4-FFF2-40B4-BE49-F238E27FC236}">
                <a16:creationId xmlns:a16="http://schemas.microsoft.com/office/drawing/2014/main" id="{907FD9FE-5D29-3C45-80DE-16745F857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738188"/>
            <a:ext cx="9504363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nl-NL" altLang="nl-NL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Kennismaking - Speeddate</a:t>
            </a: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Wie ben je, wat doe je?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Wat is jouw mooiste voorleeservaring?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Wat is jouw vraag voor vandaag?</a:t>
            </a:r>
          </a:p>
        </p:txBody>
      </p:sp>
      <p:sp>
        <p:nvSpPr>
          <p:cNvPr id="5123" name="Titel 1">
            <a:extLst>
              <a:ext uri="{FF2B5EF4-FFF2-40B4-BE49-F238E27FC236}">
                <a16:creationId xmlns:a16="http://schemas.microsoft.com/office/drawing/2014/main" id="{41E088D3-07D0-AC4F-844A-105DB46C5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6132857"/>
            <a:ext cx="8382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nl-NL" altLang="nl-NL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Lezen op het PWO, een onmisbare beroepsvaardigheid 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Conferentie Heel MBO Leest / 10 november 2023 Amersfoort </a:t>
            </a:r>
            <a:endParaRPr lang="nl-NL" altLang="nl-NL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Kennismaken / Kennismaken / Groep | Leukstementor.nl">
            <a:extLst>
              <a:ext uri="{FF2B5EF4-FFF2-40B4-BE49-F238E27FC236}">
                <a16:creationId xmlns:a16="http://schemas.microsoft.com/office/drawing/2014/main" id="{8FBA97B9-929C-481C-BD4A-7FFDBF816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9776" y="1467282"/>
            <a:ext cx="4017013" cy="52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73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Afbeelding 4">
            <a:extLst>
              <a:ext uri="{FF2B5EF4-FFF2-40B4-BE49-F238E27FC236}">
                <a16:creationId xmlns:a16="http://schemas.microsoft.com/office/drawing/2014/main" id="{284861B2-E74B-3A4F-A39B-D375A376D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5788" y="295"/>
            <a:ext cx="1446212" cy="685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el 1">
            <a:extLst>
              <a:ext uri="{FF2B5EF4-FFF2-40B4-BE49-F238E27FC236}">
                <a16:creationId xmlns:a16="http://schemas.microsoft.com/office/drawing/2014/main" id="{907FD9FE-5D29-3C45-80DE-16745F857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738188"/>
            <a:ext cx="9504363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nl-NL" altLang="nl-NL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zitten wij hier met zijn allen?</a:t>
            </a: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Kwestie van Lezen 4: Voorlezen in de Kinderopvang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	Het leven van Lisa</a:t>
            </a:r>
          </a:p>
          <a:p>
            <a:pPr eaLnBrk="1" hangingPunct="1">
              <a:lnSpc>
                <a:spcPct val="90000"/>
              </a:lnSpc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	Kloof van 30 miljoen </a:t>
            </a:r>
          </a:p>
          <a:p>
            <a:pPr eaLnBrk="1" hangingPunct="1">
              <a:lnSpc>
                <a:spcPct val="90000"/>
              </a:lnSpc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Titel 1">
            <a:extLst>
              <a:ext uri="{FF2B5EF4-FFF2-40B4-BE49-F238E27FC236}">
                <a16:creationId xmlns:a16="http://schemas.microsoft.com/office/drawing/2014/main" id="{41E088D3-07D0-AC4F-844A-105DB46C5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6067394"/>
            <a:ext cx="8382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nl-NL" altLang="nl-NL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Lezen op het PWO, een onmisbare beroepsvaardigheid 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Conferentie Heel MBO Leest / 10 november 2023 Amersfoort </a:t>
            </a:r>
            <a:endParaRPr lang="nl-NL" altLang="nl-NL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nlinemedia 1" title="Het leven van Lisa - over laaggeletterdheid (met ondertiteling)">
            <a:hlinkClick r:id="" action="ppaction://media"/>
            <a:extLst>
              <a:ext uri="{FF2B5EF4-FFF2-40B4-BE49-F238E27FC236}">
                <a16:creationId xmlns:a16="http://schemas.microsoft.com/office/drawing/2014/main" id="{E4312DB5-FD7C-454C-9202-4874357210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230906" y="3245680"/>
            <a:ext cx="4994182" cy="282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2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Afbeelding 4">
            <a:extLst>
              <a:ext uri="{FF2B5EF4-FFF2-40B4-BE49-F238E27FC236}">
                <a16:creationId xmlns:a16="http://schemas.microsoft.com/office/drawing/2014/main" id="{284861B2-E74B-3A4F-A39B-D375A376D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5788" y="295"/>
            <a:ext cx="1446212" cy="685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el 1">
            <a:extLst>
              <a:ext uri="{FF2B5EF4-FFF2-40B4-BE49-F238E27FC236}">
                <a16:creationId xmlns:a16="http://schemas.microsoft.com/office/drawing/2014/main" id="{41E088D3-07D0-AC4F-844A-105DB46C5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992237"/>
            <a:ext cx="8382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nl-NL" altLang="nl-NL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Lezen op het PWO, een onmisbare beroepsvaardigheid 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Conferentie Heel MBO Leest / 10 november 2023 Amersfoort </a:t>
            </a:r>
            <a:endParaRPr lang="nl-NL" altLang="nl-NL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20F3BB3-82F5-4559-9F50-104914549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012" y="468313"/>
            <a:ext cx="54006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Afbeelding 4">
            <a:extLst>
              <a:ext uri="{FF2B5EF4-FFF2-40B4-BE49-F238E27FC236}">
                <a16:creationId xmlns:a16="http://schemas.microsoft.com/office/drawing/2014/main" id="{284861B2-E74B-3A4F-A39B-D375A376D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5788" y="295"/>
            <a:ext cx="1446212" cy="685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el 1">
            <a:extLst>
              <a:ext uri="{FF2B5EF4-FFF2-40B4-BE49-F238E27FC236}">
                <a16:creationId xmlns:a16="http://schemas.microsoft.com/office/drawing/2014/main" id="{907FD9FE-5D29-3C45-80DE-16745F857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738188"/>
            <a:ext cx="9504363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nl-NL" altLang="nl-NL" sz="3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BoekStart</a:t>
            </a: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l-NL" altLang="nl-NL" sz="2200" b="1" dirty="0">
                <a:latin typeface="Arial" panose="020B0604020202020204" pitchFamily="34" charset="0"/>
                <a:cs typeface="Arial" panose="020B0604020202020204" pitchFamily="34" charset="0"/>
              </a:rPr>
              <a:t>Stimuleringsprogramma voor ouders met jonge kinderen</a:t>
            </a:r>
          </a:p>
          <a:p>
            <a:pPr eaLnBrk="1" hangingPunct="1">
              <a:lnSpc>
                <a:spcPct val="90000"/>
              </a:lnSpc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Voorlezen bevorderen</a:t>
            </a:r>
          </a:p>
          <a:p>
            <a:pPr marL="342900" indent="-342900"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Genieten van een boekje</a:t>
            </a:r>
          </a:p>
          <a:p>
            <a:pPr marL="342900" indent="-342900"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Vroeg in aanraking komen met boeken</a:t>
            </a:r>
          </a:p>
          <a:p>
            <a:pPr marL="342900" indent="-342900"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Versterkt de band tussen ouder en kind</a:t>
            </a:r>
          </a:p>
        </p:txBody>
      </p:sp>
      <p:sp>
        <p:nvSpPr>
          <p:cNvPr id="5123" name="Titel 1">
            <a:extLst>
              <a:ext uri="{FF2B5EF4-FFF2-40B4-BE49-F238E27FC236}">
                <a16:creationId xmlns:a16="http://schemas.microsoft.com/office/drawing/2014/main" id="{41E088D3-07D0-AC4F-844A-105DB46C5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94" y="5969151"/>
            <a:ext cx="8382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nl-NL" altLang="nl-NL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Lezen op het PWO, een onmisbare beroepsvaardigheid 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Conferentie Heel MBO Leest / 10 november 2023 Amersfoort </a:t>
            </a:r>
            <a:endParaRPr lang="nl-NL" altLang="nl-NL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Wat zit er in het gratis BoekStartkoffertje? - YouTube">
            <a:extLst>
              <a:ext uri="{FF2B5EF4-FFF2-40B4-BE49-F238E27FC236}">
                <a16:creationId xmlns:a16="http://schemas.microsoft.com/office/drawing/2014/main" id="{938B5869-009A-415F-A298-4618F1006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3294" y="3487209"/>
            <a:ext cx="4711794" cy="265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68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Afbeelding 4">
            <a:extLst>
              <a:ext uri="{FF2B5EF4-FFF2-40B4-BE49-F238E27FC236}">
                <a16:creationId xmlns:a16="http://schemas.microsoft.com/office/drawing/2014/main" id="{284861B2-E74B-3A4F-A39B-D375A376D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5788" y="295"/>
            <a:ext cx="1446212" cy="685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el 1">
            <a:extLst>
              <a:ext uri="{FF2B5EF4-FFF2-40B4-BE49-F238E27FC236}">
                <a16:creationId xmlns:a16="http://schemas.microsoft.com/office/drawing/2014/main" id="{907FD9FE-5D29-3C45-80DE-16745F857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738188"/>
            <a:ext cx="9504363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nl-NL" altLang="nl-NL" sz="3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BoekStart</a:t>
            </a:r>
            <a:r>
              <a:rPr lang="nl-NL" altLang="nl-NL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 kinderopvang</a:t>
            </a: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l-NL" altLang="nl-NL" sz="2200" b="1" dirty="0">
                <a:latin typeface="Arial" panose="020B0604020202020204" pitchFamily="34" charset="0"/>
                <a:cs typeface="Arial" panose="020B0604020202020204" pitchFamily="34" charset="0"/>
              </a:rPr>
              <a:t>Doel: voorleesklimaat in de opvang versterken</a:t>
            </a:r>
          </a:p>
          <a:p>
            <a:pPr eaLnBrk="1" hangingPunct="1">
              <a:lnSpc>
                <a:spcPct val="90000"/>
              </a:lnSpc>
            </a:pPr>
            <a:endParaRPr lang="nl-NL" altLang="nl-N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Bouwstenen:</a:t>
            </a:r>
          </a:p>
          <a:p>
            <a:pPr marL="342900" indent="-342900"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Aantrekkelijke leesplek</a:t>
            </a:r>
          </a:p>
          <a:p>
            <a:pPr marL="342900" indent="-342900"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Goede collectie boeken</a:t>
            </a:r>
          </a:p>
          <a:p>
            <a:pPr marL="342900" indent="-342900"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Deskundigheidsbevordering </a:t>
            </a:r>
            <a:r>
              <a:rPr lang="nl-NL" altLang="nl-NL" sz="2200" dirty="0" err="1">
                <a:latin typeface="Arial" panose="020B0604020202020204" pitchFamily="34" charset="0"/>
                <a:cs typeface="Arial" panose="020B0604020202020204" pitchFamily="34" charset="0"/>
              </a:rPr>
              <a:t>pm’ers</a:t>
            </a: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Betrekken van ouders</a:t>
            </a:r>
          </a:p>
          <a:p>
            <a:pPr marL="342900" indent="-342900"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Voorlezen een vaste plek in programma</a:t>
            </a:r>
          </a:p>
          <a:p>
            <a:pPr marL="342900" indent="-342900"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Samenwerken met de Bibliotheek</a:t>
            </a:r>
          </a:p>
          <a:p>
            <a:pPr eaLnBrk="1" hangingPunct="1">
              <a:lnSpc>
                <a:spcPct val="90000"/>
              </a:lnSpc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Titel 1">
            <a:extLst>
              <a:ext uri="{FF2B5EF4-FFF2-40B4-BE49-F238E27FC236}">
                <a16:creationId xmlns:a16="http://schemas.microsoft.com/office/drawing/2014/main" id="{41E088D3-07D0-AC4F-844A-105DB46C5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6102598"/>
            <a:ext cx="8382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nl-NL" altLang="nl-NL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Lezen op het PWO, een onmisbare beroepsvaardigheid 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Conferentie Heel MBO Leest / 10 november 2023 Amersfoort </a:t>
            </a:r>
            <a:endParaRPr lang="nl-NL" altLang="nl-NL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De bronafbeelding bekijken">
            <a:extLst>
              <a:ext uri="{FF2B5EF4-FFF2-40B4-BE49-F238E27FC236}">
                <a16:creationId xmlns:a16="http://schemas.microsoft.com/office/drawing/2014/main" id="{98529E01-0AA5-18AE-FCFA-DB19A193D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4282" y="2919558"/>
            <a:ext cx="4200806" cy="315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255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Afbeelding 4">
            <a:extLst>
              <a:ext uri="{FF2B5EF4-FFF2-40B4-BE49-F238E27FC236}">
                <a16:creationId xmlns:a16="http://schemas.microsoft.com/office/drawing/2014/main" id="{284861B2-E74B-3A4F-A39B-D375A376D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5788" y="295"/>
            <a:ext cx="1446212" cy="685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el 1">
            <a:extLst>
              <a:ext uri="{FF2B5EF4-FFF2-40B4-BE49-F238E27FC236}">
                <a16:creationId xmlns:a16="http://schemas.microsoft.com/office/drawing/2014/main" id="{907FD9FE-5D29-3C45-80DE-16745F857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738188"/>
            <a:ext cx="9504363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nl-NL" altLang="nl-NL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Leesomgeving </a:t>
            </a:r>
          </a:p>
          <a:p>
            <a:pPr eaLnBrk="1" hangingPunct="1">
              <a:lnSpc>
                <a:spcPct val="90000"/>
              </a:lnSpc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Aantrekkelijke en rustige plek om te lezen 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Aantrekkelijke en gevarieerde collectie met passende boeken 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Een voorlezer met een rijk taalaanbod 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dit geldt ook voor de Leesomgeving op het MBO! </a:t>
            </a: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123" name="Titel 1">
            <a:extLst>
              <a:ext uri="{FF2B5EF4-FFF2-40B4-BE49-F238E27FC236}">
                <a16:creationId xmlns:a16="http://schemas.microsoft.com/office/drawing/2014/main" id="{41E088D3-07D0-AC4F-844A-105DB46C5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6043901"/>
            <a:ext cx="8382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nl-NL" altLang="nl-NL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Lezen op het PWO, een onmisbare beroepsvaardigheid 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Conferentie Heel MBO Leest / 10 november 2023 Amersfoort </a:t>
            </a:r>
            <a:endParaRPr lang="nl-NL" altLang="nl-NL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99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Afbeelding 4">
            <a:extLst>
              <a:ext uri="{FF2B5EF4-FFF2-40B4-BE49-F238E27FC236}">
                <a16:creationId xmlns:a16="http://schemas.microsoft.com/office/drawing/2014/main" id="{284861B2-E74B-3A4F-A39B-D375A376D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5788" y="295"/>
            <a:ext cx="1446212" cy="685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el 1">
            <a:extLst>
              <a:ext uri="{FF2B5EF4-FFF2-40B4-BE49-F238E27FC236}">
                <a16:creationId xmlns:a16="http://schemas.microsoft.com/office/drawing/2014/main" id="{907FD9FE-5D29-3C45-80DE-16745F857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738188"/>
            <a:ext cx="9504363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nl-NL" altLang="nl-NL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maakt een rijke taalomgeving?</a:t>
            </a: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2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Samen veel praten en zingen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Regelmatig voorlezen</a:t>
            </a:r>
          </a:p>
          <a:p>
            <a:pPr marL="342900" indent="-342900"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Praten over boeken</a:t>
            </a:r>
          </a:p>
          <a:p>
            <a:pPr marL="342900" indent="-342900"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Zelf het goede voorbeeld geven door zelf te lezen</a:t>
            </a:r>
          </a:p>
          <a:p>
            <a:pPr marL="342900" indent="-342900"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Boeken, kranten en tijdschriften in huis (of opleiding) hebben</a:t>
            </a:r>
          </a:p>
          <a:p>
            <a:pPr marL="342900" indent="-342900"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nl-NL" alt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altLang="nl-NL" sz="2200" dirty="0">
                <a:latin typeface="Arial" panose="020B0604020202020204" pitchFamily="34" charset="0"/>
                <a:cs typeface="Arial" panose="020B0604020202020204" pitchFamily="34" charset="0"/>
              </a:rPr>
              <a:t>Naar de Bibliotheek gaan, lid zijn van de bibliotheek </a:t>
            </a:r>
          </a:p>
        </p:txBody>
      </p:sp>
      <p:sp>
        <p:nvSpPr>
          <p:cNvPr id="5123" name="Titel 1">
            <a:extLst>
              <a:ext uri="{FF2B5EF4-FFF2-40B4-BE49-F238E27FC236}">
                <a16:creationId xmlns:a16="http://schemas.microsoft.com/office/drawing/2014/main" id="{41E088D3-07D0-AC4F-844A-105DB46C5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6070165"/>
            <a:ext cx="8382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nl-NL" altLang="nl-NL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Lezen op het PWO, een onmisbare beroepsvaardigheid 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Conferentie Heel MBO Leest / 10 november 2023 Amersfoort </a:t>
            </a:r>
            <a:endParaRPr lang="nl-NL" altLang="nl-NL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13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38649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6">
      <a:dk1>
        <a:srgbClr val="000000"/>
      </a:dk1>
      <a:lt1>
        <a:srgbClr val="FFFFFF"/>
      </a:lt1>
      <a:dk2>
        <a:srgbClr val="E63328"/>
      </a:dk2>
      <a:lt2>
        <a:srgbClr val="0ABBEF"/>
      </a:lt2>
      <a:accent1>
        <a:srgbClr val="004B9C"/>
      </a:accent1>
      <a:accent2>
        <a:srgbClr val="F7B8A2"/>
      </a:accent2>
      <a:accent3>
        <a:srgbClr val="D1D6ED"/>
      </a:accent3>
      <a:accent4>
        <a:srgbClr val="E1F2FD"/>
      </a:accent4>
      <a:accent5>
        <a:srgbClr val="FEFFFE"/>
      </a:accent5>
      <a:accent6>
        <a:srgbClr val="FEFFFE"/>
      </a:accent6>
      <a:hlink>
        <a:srgbClr val="FEFFFE"/>
      </a:hlink>
      <a:folHlink>
        <a:srgbClr val="FEFFF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5" id="{30C45AF0-9524-DC42-B700-2592EEA32FA2}" vid="{9230DD10-E0E9-6D47-85F9-39C63940B9E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SL-BS-dBos_2021</Template>
  <TotalTime>17483</TotalTime>
  <Words>748</Words>
  <Application>Microsoft Macintosh PowerPoint</Application>
  <PresentationFormat>Breedbeeld</PresentationFormat>
  <Paragraphs>172</Paragraphs>
  <Slides>14</Slides>
  <Notes>14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Kantoorthema</vt:lpstr>
      <vt:lpstr>Lezen op het PWO, een onmisbare beroepsvaardigheid   Liselotte Dessauvagie, Stichting Lezen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Jong geleerd, oud gedaan </vt:lpstr>
      <vt:lpstr>Beroepsvaardigheid </vt:lpstr>
      <vt:lpstr>PowerPoint-presentatie</vt:lpstr>
      <vt:lpstr>Hoe dan?  Inrichting opleiding </vt:lpstr>
      <vt:lpstr>Dank! </vt:lpstr>
    </vt:vector>
  </TitlesOfParts>
  <Company>RAM Infotechnology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Interactief voorlezen aan baby’s en dreumesen</dc:title>
  <dc:creator>Inger  Bos</dc:creator>
  <cp:lastModifiedBy>Liselotte Dessauvagie</cp:lastModifiedBy>
  <cp:revision>84</cp:revision>
  <dcterms:created xsi:type="dcterms:W3CDTF">2021-01-29T08:08:07Z</dcterms:created>
  <dcterms:modified xsi:type="dcterms:W3CDTF">2023-11-09T17:23:38Z</dcterms:modified>
</cp:coreProperties>
</file>