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notesMasterIdLst>
    <p:notesMasterId r:id="rId23"/>
  </p:notesMasterIdLst>
  <p:sldIdLst>
    <p:sldId id="280" r:id="rId5"/>
    <p:sldId id="273" r:id="rId6"/>
    <p:sldId id="272" r:id="rId7"/>
    <p:sldId id="276" r:id="rId8"/>
    <p:sldId id="277" r:id="rId9"/>
    <p:sldId id="278" r:id="rId10"/>
    <p:sldId id="275" r:id="rId11"/>
    <p:sldId id="261" r:id="rId12"/>
    <p:sldId id="265" r:id="rId13"/>
    <p:sldId id="258" r:id="rId14"/>
    <p:sldId id="260" r:id="rId15"/>
    <p:sldId id="259" r:id="rId16"/>
    <p:sldId id="271" r:id="rId17"/>
    <p:sldId id="279" r:id="rId18"/>
    <p:sldId id="264" r:id="rId19"/>
    <p:sldId id="270" r:id="rId20"/>
    <p:sldId id="269" r:id="rId21"/>
    <p:sldId id="26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9A4753-3376-4C7B-895D-DFD06F315848}" v="27" dt="2024-01-17T09:49:27.5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94660"/>
  </p:normalViewPr>
  <p:slideViewPr>
    <p:cSldViewPr snapToGrid="0">
      <p:cViewPr varScale="1">
        <p:scale>
          <a:sx n="81" d="100"/>
          <a:sy n="81" d="100"/>
        </p:scale>
        <p:origin x="7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24617F-F460-4079-9A47-9A85EDF0C08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C8E6892-5471-4138-BB96-20A4AD9A7B57}">
      <dgm:prSet/>
      <dgm:spPr/>
      <dgm:t>
        <a:bodyPr/>
        <a:lstStyle/>
        <a:p>
          <a:r>
            <a:rPr lang="nl-NL"/>
            <a:t>Styling	</a:t>
          </a:r>
          <a:endParaRPr lang="en-US"/>
        </a:p>
      </dgm:t>
    </dgm:pt>
    <dgm:pt modelId="{22BEE28D-8C96-4053-90C4-BE905A954834}" type="parTrans" cxnId="{18D4FD99-14BA-4832-83D0-E16BF48703A3}">
      <dgm:prSet/>
      <dgm:spPr/>
      <dgm:t>
        <a:bodyPr/>
        <a:lstStyle/>
        <a:p>
          <a:endParaRPr lang="en-US"/>
        </a:p>
      </dgm:t>
    </dgm:pt>
    <dgm:pt modelId="{BAFD9DB9-C100-427A-9469-95E40B0CE8E3}" type="sibTrans" cxnId="{18D4FD99-14BA-4832-83D0-E16BF48703A3}">
      <dgm:prSet/>
      <dgm:spPr/>
      <dgm:t>
        <a:bodyPr/>
        <a:lstStyle/>
        <a:p>
          <a:endParaRPr lang="en-US"/>
        </a:p>
      </dgm:t>
    </dgm:pt>
    <dgm:pt modelId="{EB8E1A5F-EF48-435F-9EDE-23E90FF8CC31}">
      <dgm:prSet/>
      <dgm:spPr/>
      <dgm:t>
        <a:bodyPr/>
        <a:lstStyle/>
        <a:p>
          <a:r>
            <a:rPr lang="nl-NL"/>
            <a:t>Finishing</a:t>
          </a:r>
          <a:endParaRPr lang="en-US"/>
        </a:p>
      </dgm:t>
    </dgm:pt>
    <dgm:pt modelId="{E7F585AE-60A4-4411-A69D-AB5755772F0B}" type="parTrans" cxnId="{D0A25136-DD90-4B81-B131-ACBB24C407D8}">
      <dgm:prSet/>
      <dgm:spPr/>
      <dgm:t>
        <a:bodyPr/>
        <a:lstStyle/>
        <a:p>
          <a:endParaRPr lang="en-US"/>
        </a:p>
      </dgm:t>
    </dgm:pt>
    <dgm:pt modelId="{2A24B304-5057-4587-AA21-D55EA2771EAB}" type="sibTrans" cxnId="{D0A25136-DD90-4B81-B131-ACBB24C407D8}">
      <dgm:prSet/>
      <dgm:spPr/>
      <dgm:t>
        <a:bodyPr/>
        <a:lstStyle/>
        <a:p>
          <a:endParaRPr lang="en-US"/>
        </a:p>
      </dgm:t>
    </dgm:pt>
    <dgm:pt modelId="{8C0486E7-2A64-4D08-8A60-878B3ACDD210}">
      <dgm:prSet/>
      <dgm:spPr/>
      <dgm:t>
        <a:bodyPr/>
        <a:lstStyle/>
        <a:p>
          <a:r>
            <a:rPr lang="nl-NL"/>
            <a:t>Toenemende lengte	</a:t>
          </a:r>
          <a:endParaRPr lang="en-US"/>
        </a:p>
      </dgm:t>
    </dgm:pt>
    <dgm:pt modelId="{3E2D818E-6CC3-4B0B-AE6B-EF6F861D7DD1}" type="parTrans" cxnId="{9FF2CD71-84E8-4DE4-BD50-77DCD9D103B7}">
      <dgm:prSet/>
      <dgm:spPr/>
      <dgm:t>
        <a:bodyPr/>
        <a:lstStyle/>
        <a:p>
          <a:endParaRPr lang="en-US"/>
        </a:p>
      </dgm:t>
    </dgm:pt>
    <dgm:pt modelId="{409D760C-BCCA-404B-B129-7A1C6BEA61A5}" type="sibTrans" cxnId="{9FF2CD71-84E8-4DE4-BD50-77DCD9D103B7}">
      <dgm:prSet/>
      <dgm:spPr/>
      <dgm:t>
        <a:bodyPr/>
        <a:lstStyle/>
        <a:p>
          <a:endParaRPr lang="en-US"/>
        </a:p>
      </dgm:t>
    </dgm:pt>
    <dgm:pt modelId="{DB76A53C-1882-4064-99DA-565945175F31}">
      <dgm:prSet/>
      <dgm:spPr/>
      <dgm:t>
        <a:bodyPr/>
        <a:lstStyle/>
        <a:p>
          <a:r>
            <a:rPr lang="nl-NL"/>
            <a:t>Afnemende lengte</a:t>
          </a:r>
          <a:endParaRPr lang="en-US"/>
        </a:p>
      </dgm:t>
    </dgm:pt>
    <dgm:pt modelId="{BA90062B-C988-42F8-935E-EC54E5EC4250}" type="parTrans" cxnId="{4A5A591A-6635-4A02-BAEC-DBC1E0153C0F}">
      <dgm:prSet/>
      <dgm:spPr/>
      <dgm:t>
        <a:bodyPr/>
        <a:lstStyle/>
        <a:p>
          <a:endParaRPr lang="en-US"/>
        </a:p>
      </dgm:t>
    </dgm:pt>
    <dgm:pt modelId="{E87E1AFB-F390-4B65-8337-66603936946B}" type="sibTrans" cxnId="{4A5A591A-6635-4A02-BAEC-DBC1E0153C0F}">
      <dgm:prSet/>
      <dgm:spPr/>
      <dgm:t>
        <a:bodyPr/>
        <a:lstStyle/>
        <a:p>
          <a:endParaRPr lang="en-US"/>
        </a:p>
      </dgm:t>
    </dgm:pt>
    <dgm:pt modelId="{3B46E7CA-D084-4535-9B1E-FEB1BD12B304}">
      <dgm:prSet/>
      <dgm:spPr/>
      <dgm:t>
        <a:bodyPr/>
        <a:lstStyle/>
        <a:p>
          <a:r>
            <a:rPr lang="nl-NL"/>
            <a:t>Eénlengtelijn</a:t>
          </a:r>
          <a:endParaRPr lang="en-US"/>
        </a:p>
      </dgm:t>
    </dgm:pt>
    <dgm:pt modelId="{E6019DF5-9F9C-44DE-ACD3-6485A9DE245C}" type="parTrans" cxnId="{1B709B4A-F524-407D-BC44-0780615A13EC}">
      <dgm:prSet/>
      <dgm:spPr/>
      <dgm:t>
        <a:bodyPr/>
        <a:lstStyle/>
        <a:p>
          <a:endParaRPr lang="en-US"/>
        </a:p>
      </dgm:t>
    </dgm:pt>
    <dgm:pt modelId="{AE32338F-A721-4204-A32F-FF8AC84C13CF}" type="sibTrans" cxnId="{1B709B4A-F524-407D-BC44-0780615A13EC}">
      <dgm:prSet/>
      <dgm:spPr/>
      <dgm:t>
        <a:bodyPr/>
        <a:lstStyle/>
        <a:p>
          <a:endParaRPr lang="en-US"/>
        </a:p>
      </dgm:t>
    </dgm:pt>
    <dgm:pt modelId="{6B927F0F-888F-4EC0-A23B-13A424B5F160}">
      <dgm:prSet/>
      <dgm:spPr/>
      <dgm:t>
        <a:bodyPr/>
        <a:lstStyle/>
        <a:p>
          <a:r>
            <a:rPr lang="nl-NL"/>
            <a:t>Gelijke lengte</a:t>
          </a:r>
          <a:endParaRPr lang="en-US"/>
        </a:p>
      </dgm:t>
    </dgm:pt>
    <dgm:pt modelId="{0310DE02-7239-4FEA-A583-C2D89055BD61}" type="parTrans" cxnId="{6A33360B-D3C0-4733-B027-04F196EE5DA7}">
      <dgm:prSet/>
      <dgm:spPr/>
      <dgm:t>
        <a:bodyPr/>
        <a:lstStyle/>
        <a:p>
          <a:endParaRPr lang="en-US"/>
        </a:p>
      </dgm:t>
    </dgm:pt>
    <dgm:pt modelId="{B2D55A17-9FEE-4171-987E-412B40B5B0B1}" type="sibTrans" cxnId="{6A33360B-D3C0-4733-B027-04F196EE5DA7}">
      <dgm:prSet/>
      <dgm:spPr/>
      <dgm:t>
        <a:bodyPr/>
        <a:lstStyle/>
        <a:p>
          <a:endParaRPr lang="en-US"/>
        </a:p>
      </dgm:t>
    </dgm:pt>
    <dgm:pt modelId="{09EE4348-CC6B-47FE-9D40-1B4F3EE9094D}">
      <dgm:prSet/>
      <dgm:spPr/>
      <dgm:t>
        <a:bodyPr/>
        <a:lstStyle/>
        <a:p>
          <a:r>
            <a:rPr lang="nl-NL"/>
            <a:t>Effileren</a:t>
          </a:r>
          <a:endParaRPr lang="en-US"/>
        </a:p>
      </dgm:t>
    </dgm:pt>
    <dgm:pt modelId="{899A58BA-0013-4F2D-A056-85AA5A92DAD3}" type="parTrans" cxnId="{9BED6BEB-FB8F-46D2-B59F-1CB061E72CB0}">
      <dgm:prSet/>
      <dgm:spPr/>
      <dgm:t>
        <a:bodyPr/>
        <a:lstStyle/>
        <a:p>
          <a:endParaRPr lang="en-US"/>
        </a:p>
      </dgm:t>
    </dgm:pt>
    <dgm:pt modelId="{0CEE361B-CD44-4968-BB5E-3C468FD6D2F7}" type="sibTrans" cxnId="{9BED6BEB-FB8F-46D2-B59F-1CB061E72CB0}">
      <dgm:prSet/>
      <dgm:spPr/>
      <dgm:t>
        <a:bodyPr/>
        <a:lstStyle/>
        <a:p>
          <a:endParaRPr lang="en-US"/>
        </a:p>
      </dgm:t>
    </dgm:pt>
    <dgm:pt modelId="{0CE2A0D8-E8B0-4ADB-A069-44B958716F76}">
      <dgm:prSet/>
      <dgm:spPr/>
      <dgm:t>
        <a:bodyPr/>
        <a:lstStyle/>
        <a:p>
          <a:r>
            <a:rPr lang="nl-NL"/>
            <a:t>Poreus</a:t>
          </a:r>
          <a:endParaRPr lang="en-US"/>
        </a:p>
      </dgm:t>
    </dgm:pt>
    <dgm:pt modelId="{D6E53E0B-A6B1-434E-8559-782C3F657832}" type="parTrans" cxnId="{F137C60E-847F-4494-9E54-1D175C175CEE}">
      <dgm:prSet/>
      <dgm:spPr/>
      <dgm:t>
        <a:bodyPr/>
        <a:lstStyle/>
        <a:p>
          <a:endParaRPr lang="en-US"/>
        </a:p>
      </dgm:t>
    </dgm:pt>
    <dgm:pt modelId="{1037EE86-BB48-487B-9E59-1B780B01BBCA}" type="sibTrans" cxnId="{F137C60E-847F-4494-9E54-1D175C175CEE}">
      <dgm:prSet/>
      <dgm:spPr/>
      <dgm:t>
        <a:bodyPr/>
        <a:lstStyle/>
        <a:p>
          <a:endParaRPr lang="en-US"/>
        </a:p>
      </dgm:t>
    </dgm:pt>
    <dgm:pt modelId="{6CD75479-7B3E-43FC-ABDF-F2DB0F8B442A}" type="pres">
      <dgm:prSet presAssocID="{8324617F-F460-4079-9A47-9A85EDF0C086}" presName="diagram" presStyleCnt="0">
        <dgm:presLayoutVars>
          <dgm:dir/>
          <dgm:resizeHandles val="exact"/>
        </dgm:presLayoutVars>
      </dgm:prSet>
      <dgm:spPr/>
    </dgm:pt>
    <dgm:pt modelId="{C2E0BE50-F168-400E-860D-DBE03CB83F67}" type="pres">
      <dgm:prSet presAssocID="{2C8E6892-5471-4138-BB96-20A4AD9A7B57}" presName="node" presStyleLbl="node1" presStyleIdx="0" presStyleCnt="8">
        <dgm:presLayoutVars>
          <dgm:bulletEnabled val="1"/>
        </dgm:presLayoutVars>
      </dgm:prSet>
      <dgm:spPr/>
    </dgm:pt>
    <dgm:pt modelId="{E1B00752-3588-438E-9D47-D33AB9C5E8C4}" type="pres">
      <dgm:prSet presAssocID="{BAFD9DB9-C100-427A-9469-95E40B0CE8E3}" presName="sibTrans" presStyleCnt="0"/>
      <dgm:spPr/>
    </dgm:pt>
    <dgm:pt modelId="{BE3260AF-5853-4C33-8C1E-112D670AD845}" type="pres">
      <dgm:prSet presAssocID="{EB8E1A5F-EF48-435F-9EDE-23E90FF8CC31}" presName="node" presStyleLbl="node1" presStyleIdx="1" presStyleCnt="8">
        <dgm:presLayoutVars>
          <dgm:bulletEnabled val="1"/>
        </dgm:presLayoutVars>
      </dgm:prSet>
      <dgm:spPr/>
    </dgm:pt>
    <dgm:pt modelId="{96B34008-3DB1-4BE4-8456-30515482936B}" type="pres">
      <dgm:prSet presAssocID="{2A24B304-5057-4587-AA21-D55EA2771EAB}" presName="sibTrans" presStyleCnt="0"/>
      <dgm:spPr/>
    </dgm:pt>
    <dgm:pt modelId="{82A77120-7DEF-49F7-91F4-053D6FB51741}" type="pres">
      <dgm:prSet presAssocID="{8C0486E7-2A64-4D08-8A60-878B3ACDD210}" presName="node" presStyleLbl="node1" presStyleIdx="2" presStyleCnt="8">
        <dgm:presLayoutVars>
          <dgm:bulletEnabled val="1"/>
        </dgm:presLayoutVars>
      </dgm:prSet>
      <dgm:spPr/>
    </dgm:pt>
    <dgm:pt modelId="{052B6201-B90D-44FF-8D99-2F6FE02B4A77}" type="pres">
      <dgm:prSet presAssocID="{409D760C-BCCA-404B-B129-7A1C6BEA61A5}" presName="sibTrans" presStyleCnt="0"/>
      <dgm:spPr/>
    </dgm:pt>
    <dgm:pt modelId="{392AAB4F-E8A6-4E6F-8F55-CE55578EA136}" type="pres">
      <dgm:prSet presAssocID="{DB76A53C-1882-4064-99DA-565945175F31}" presName="node" presStyleLbl="node1" presStyleIdx="3" presStyleCnt="8">
        <dgm:presLayoutVars>
          <dgm:bulletEnabled val="1"/>
        </dgm:presLayoutVars>
      </dgm:prSet>
      <dgm:spPr/>
    </dgm:pt>
    <dgm:pt modelId="{50FD9597-D882-42A4-B5C7-35C67C427780}" type="pres">
      <dgm:prSet presAssocID="{E87E1AFB-F390-4B65-8337-66603936946B}" presName="sibTrans" presStyleCnt="0"/>
      <dgm:spPr/>
    </dgm:pt>
    <dgm:pt modelId="{4B210BB9-3B11-47F7-90C4-90E51D880542}" type="pres">
      <dgm:prSet presAssocID="{3B46E7CA-D084-4535-9B1E-FEB1BD12B304}" presName="node" presStyleLbl="node1" presStyleIdx="4" presStyleCnt="8">
        <dgm:presLayoutVars>
          <dgm:bulletEnabled val="1"/>
        </dgm:presLayoutVars>
      </dgm:prSet>
      <dgm:spPr/>
    </dgm:pt>
    <dgm:pt modelId="{CF8D9E8B-20D7-436E-AFA6-EE03DFA37A0C}" type="pres">
      <dgm:prSet presAssocID="{AE32338F-A721-4204-A32F-FF8AC84C13CF}" presName="sibTrans" presStyleCnt="0"/>
      <dgm:spPr/>
    </dgm:pt>
    <dgm:pt modelId="{6B5EDA1C-AC80-4A25-8A03-A191EBFC0218}" type="pres">
      <dgm:prSet presAssocID="{6B927F0F-888F-4EC0-A23B-13A424B5F160}" presName="node" presStyleLbl="node1" presStyleIdx="5" presStyleCnt="8">
        <dgm:presLayoutVars>
          <dgm:bulletEnabled val="1"/>
        </dgm:presLayoutVars>
      </dgm:prSet>
      <dgm:spPr/>
    </dgm:pt>
    <dgm:pt modelId="{78CF6730-598E-42F9-9CFA-94BB0C194FDB}" type="pres">
      <dgm:prSet presAssocID="{B2D55A17-9FEE-4171-987E-412B40B5B0B1}" presName="sibTrans" presStyleCnt="0"/>
      <dgm:spPr/>
    </dgm:pt>
    <dgm:pt modelId="{40BD9F6B-EBB7-44FA-813C-2D3C72CCF411}" type="pres">
      <dgm:prSet presAssocID="{09EE4348-CC6B-47FE-9D40-1B4F3EE9094D}" presName="node" presStyleLbl="node1" presStyleIdx="6" presStyleCnt="8">
        <dgm:presLayoutVars>
          <dgm:bulletEnabled val="1"/>
        </dgm:presLayoutVars>
      </dgm:prSet>
      <dgm:spPr/>
    </dgm:pt>
    <dgm:pt modelId="{0252D118-597F-4917-A1AA-1732ACB4189D}" type="pres">
      <dgm:prSet presAssocID="{0CEE361B-CD44-4968-BB5E-3C468FD6D2F7}" presName="sibTrans" presStyleCnt="0"/>
      <dgm:spPr/>
    </dgm:pt>
    <dgm:pt modelId="{324958CE-879D-4747-BCF2-862B2F9D5152}" type="pres">
      <dgm:prSet presAssocID="{0CE2A0D8-E8B0-4ADB-A069-44B958716F76}" presName="node" presStyleLbl="node1" presStyleIdx="7" presStyleCnt="8">
        <dgm:presLayoutVars>
          <dgm:bulletEnabled val="1"/>
        </dgm:presLayoutVars>
      </dgm:prSet>
      <dgm:spPr/>
    </dgm:pt>
  </dgm:ptLst>
  <dgm:cxnLst>
    <dgm:cxn modelId="{6CE5B107-7737-4D60-9A3B-03088CB3EC83}" type="presOf" srcId="{DB76A53C-1882-4064-99DA-565945175F31}" destId="{392AAB4F-E8A6-4E6F-8F55-CE55578EA136}" srcOrd="0" destOrd="0" presId="urn:microsoft.com/office/officeart/2005/8/layout/default"/>
    <dgm:cxn modelId="{6A33360B-D3C0-4733-B027-04F196EE5DA7}" srcId="{8324617F-F460-4079-9A47-9A85EDF0C086}" destId="{6B927F0F-888F-4EC0-A23B-13A424B5F160}" srcOrd="5" destOrd="0" parTransId="{0310DE02-7239-4FEA-A583-C2D89055BD61}" sibTransId="{B2D55A17-9FEE-4171-987E-412B40B5B0B1}"/>
    <dgm:cxn modelId="{F137C60E-847F-4494-9E54-1D175C175CEE}" srcId="{8324617F-F460-4079-9A47-9A85EDF0C086}" destId="{0CE2A0D8-E8B0-4ADB-A069-44B958716F76}" srcOrd="7" destOrd="0" parTransId="{D6E53E0B-A6B1-434E-8559-782C3F657832}" sibTransId="{1037EE86-BB48-487B-9E59-1B780B01BBCA}"/>
    <dgm:cxn modelId="{4A5A591A-6635-4A02-BAEC-DBC1E0153C0F}" srcId="{8324617F-F460-4079-9A47-9A85EDF0C086}" destId="{DB76A53C-1882-4064-99DA-565945175F31}" srcOrd="3" destOrd="0" parTransId="{BA90062B-C988-42F8-935E-EC54E5EC4250}" sibTransId="{E87E1AFB-F390-4B65-8337-66603936946B}"/>
    <dgm:cxn modelId="{CAE30B1B-CA92-4F85-9E98-AFE33DC4076B}" type="presOf" srcId="{8C0486E7-2A64-4D08-8A60-878B3ACDD210}" destId="{82A77120-7DEF-49F7-91F4-053D6FB51741}" srcOrd="0" destOrd="0" presId="urn:microsoft.com/office/officeart/2005/8/layout/default"/>
    <dgm:cxn modelId="{AC080A1E-2E82-4EAB-872A-564865E625FB}" type="presOf" srcId="{6B927F0F-888F-4EC0-A23B-13A424B5F160}" destId="{6B5EDA1C-AC80-4A25-8A03-A191EBFC0218}" srcOrd="0" destOrd="0" presId="urn:microsoft.com/office/officeart/2005/8/layout/default"/>
    <dgm:cxn modelId="{D0A25136-DD90-4B81-B131-ACBB24C407D8}" srcId="{8324617F-F460-4079-9A47-9A85EDF0C086}" destId="{EB8E1A5F-EF48-435F-9EDE-23E90FF8CC31}" srcOrd="1" destOrd="0" parTransId="{E7F585AE-60A4-4411-A69D-AB5755772F0B}" sibTransId="{2A24B304-5057-4587-AA21-D55EA2771EAB}"/>
    <dgm:cxn modelId="{19FD2240-60B8-4E20-94C2-5B571199F1F9}" type="presOf" srcId="{0CE2A0D8-E8B0-4ADB-A069-44B958716F76}" destId="{324958CE-879D-4747-BCF2-862B2F9D5152}" srcOrd="0" destOrd="0" presId="urn:microsoft.com/office/officeart/2005/8/layout/default"/>
    <dgm:cxn modelId="{85DEBC45-1931-4BEB-9D45-CE6EB4B56C97}" type="presOf" srcId="{2C8E6892-5471-4138-BB96-20A4AD9A7B57}" destId="{C2E0BE50-F168-400E-860D-DBE03CB83F67}" srcOrd="0" destOrd="0" presId="urn:microsoft.com/office/officeart/2005/8/layout/default"/>
    <dgm:cxn modelId="{1B709B4A-F524-407D-BC44-0780615A13EC}" srcId="{8324617F-F460-4079-9A47-9A85EDF0C086}" destId="{3B46E7CA-D084-4535-9B1E-FEB1BD12B304}" srcOrd="4" destOrd="0" parTransId="{E6019DF5-9F9C-44DE-ACD3-6485A9DE245C}" sibTransId="{AE32338F-A721-4204-A32F-FF8AC84C13CF}"/>
    <dgm:cxn modelId="{6249216C-F9D9-4D83-B557-48B2465B8E5B}" type="presOf" srcId="{3B46E7CA-D084-4535-9B1E-FEB1BD12B304}" destId="{4B210BB9-3B11-47F7-90C4-90E51D880542}" srcOrd="0" destOrd="0" presId="urn:microsoft.com/office/officeart/2005/8/layout/default"/>
    <dgm:cxn modelId="{9FF2CD71-84E8-4DE4-BD50-77DCD9D103B7}" srcId="{8324617F-F460-4079-9A47-9A85EDF0C086}" destId="{8C0486E7-2A64-4D08-8A60-878B3ACDD210}" srcOrd="2" destOrd="0" parTransId="{3E2D818E-6CC3-4B0B-AE6B-EF6F861D7DD1}" sibTransId="{409D760C-BCCA-404B-B129-7A1C6BEA61A5}"/>
    <dgm:cxn modelId="{6AE0FB84-53F0-4417-BFD8-D8C7EFF1AE04}" type="presOf" srcId="{EB8E1A5F-EF48-435F-9EDE-23E90FF8CC31}" destId="{BE3260AF-5853-4C33-8C1E-112D670AD845}" srcOrd="0" destOrd="0" presId="urn:microsoft.com/office/officeart/2005/8/layout/default"/>
    <dgm:cxn modelId="{18D4FD99-14BA-4832-83D0-E16BF48703A3}" srcId="{8324617F-F460-4079-9A47-9A85EDF0C086}" destId="{2C8E6892-5471-4138-BB96-20A4AD9A7B57}" srcOrd="0" destOrd="0" parTransId="{22BEE28D-8C96-4053-90C4-BE905A954834}" sibTransId="{BAFD9DB9-C100-427A-9469-95E40B0CE8E3}"/>
    <dgm:cxn modelId="{9D81DEBA-42DD-4ED1-BE6A-B2E8C645746A}" type="presOf" srcId="{8324617F-F460-4079-9A47-9A85EDF0C086}" destId="{6CD75479-7B3E-43FC-ABDF-F2DB0F8B442A}" srcOrd="0" destOrd="0" presId="urn:microsoft.com/office/officeart/2005/8/layout/default"/>
    <dgm:cxn modelId="{9BED6BEB-FB8F-46D2-B59F-1CB061E72CB0}" srcId="{8324617F-F460-4079-9A47-9A85EDF0C086}" destId="{09EE4348-CC6B-47FE-9D40-1B4F3EE9094D}" srcOrd="6" destOrd="0" parTransId="{899A58BA-0013-4F2D-A056-85AA5A92DAD3}" sibTransId="{0CEE361B-CD44-4968-BB5E-3C468FD6D2F7}"/>
    <dgm:cxn modelId="{8D08ABF2-0371-4E18-BA0A-C11145798F3A}" type="presOf" srcId="{09EE4348-CC6B-47FE-9D40-1B4F3EE9094D}" destId="{40BD9F6B-EBB7-44FA-813C-2D3C72CCF411}" srcOrd="0" destOrd="0" presId="urn:microsoft.com/office/officeart/2005/8/layout/default"/>
    <dgm:cxn modelId="{1F4D0082-90FE-4F8F-BB3D-E9652B518CF3}" type="presParOf" srcId="{6CD75479-7B3E-43FC-ABDF-F2DB0F8B442A}" destId="{C2E0BE50-F168-400E-860D-DBE03CB83F67}" srcOrd="0" destOrd="0" presId="urn:microsoft.com/office/officeart/2005/8/layout/default"/>
    <dgm:cxn modelId="{57BACFD3-26F7-4A56-9AB5-6518F0B0E3A5}" type="presParOf" srcId="{6CD75479-7B3E-43FC-ABDF-F2DB0F8B442A}" destId="{E1B00752-3588-438E-9D47-D33AB9C5E8C4}" srcOrd="1" destOrd="0" presId="urn:microsoft.com/office/officeart/2005/8/layout/default"/>
    <dgm:cxn modelId="{FE4E7AA0-6DDF-4289-A5EE-D2E5F02B5034}" type="presParOf" srcId="{6CD75479-7B3E-43FC-ABDF-F2DB0F8B442A}" destId="{BE3260AF-5853-4C33-8C1E-112D670AD845}" srcOrd="2" destOrd="0" presId="urn:microsoft.com/office/officeart/2005/8/layout/default"/>
    <dgm:cxn modelId="{FF40E570-8B9C-423F-B914-080A3C81A7B1}" type="presParOf" srcId="{6CD75479-7B3E-43FC-ABDF-F2DB0F8B442A}" destId="{96B34008-3DB1-4BE4-8456-30515482936B}" srcOrd="3" destOrd="0" presId="urn:microsoft.com/office/officeart/2005/8/layout/default"/>
    <dgm:cxn modelId="{16EFD9C9-EB00-42A9-AAEE-90255208F00A}" type="presParOf" srcId="{6CD75479-7B3E-43FC-ABDF-F2DB0F8B442A}" destId="{82A77120-7DEF-49F7-91F4-053D6FB51741}" srcOrd="4" destOrd="0" presId="urn:microsoft.com/office/officeart/2005/8/layout/default"/>
    <dgm:cxn modelId="{FBDD0498-B8C8-4988-A464-A1DE65AE9B93}" type="presParOf" srcId="{6CD75479-7B3E-43FC-ABDF-F2DB0F8B442A}" destId="{052B6201-B90D-44FF-8D99-2F6FE02B4A77}" srcOrd="5" destOrd="0" presId="urn:microsoft.com/office/officeart/2005/8/layout/default"/>
    <dgm:cxn modelId="{5CDB67B2-3B24-4628-8C99-863026B08156}" type="presParOf" srcId="{6CD75479-7B3E-43FC-ABDF-F2DB0F8B442A}" destId="{392AAB4F-E8A6-4E6F-8F55-CE55578EA136}" srcOrd="6" destOrd="0" presId="urn:microsoft.com/office/officeart/2005/8/layout/default"/>
    <dgm:cxn modelId="{6785350F-1E01-4D2D-A1A9-4F4DD83BD48C}" type="presParOf" srcId="{6CD75479-7B3E-43FC-ABDF-F2DB0F8B442A}" destId="{50FD9597-D882-42A4-B5C7-35C67C427780}" srcOrd="7" destOrd="0" presId="urn:microsoft.com/office/officeart/2005/8/layout/default"/>
    <dgm:cxn modelId="{1E303822-DD8D-47A9-8CD9-3CF3A9EE2598}" type="presParOf" srcId="{6CD75479-7B3E-43FC-ABDF-F2DB0F8B442A}" destId="{4B210BB9-3B11-47F7-90C4-90E51D880542}" srcOrd="8" destOrd="0" presId="urn:microsoft.com/office/officeart/2005/8/layout/default"/>
    <dgm:cxn modelId="{F5B4F915-B938-4D94-87F1-D062CA207FCD}" type="presParOf" srcId="{6CD75479-7B3E-43FC-ABDF-F2DB0F8B442A}" destId="{CF8D9E8B-20D7-436E-AFA6-EE03DFA37A0C}" srcOrd="9" destOrd="0" presId="urn:microsoft.com/office/officeart/2005/8/layout/default"/>
    <dgm:cxn modelId="{24F8F17B-2633-4764-98FC-A3C30CC46641}" type="presParOf" srcId="{6CD75479-7B3E-43FC-ABDF-F2DB0F8B442A}" destId="{6B5EDA1C-AC80-4A25-8A03-A191EBFC0218}" srcOrd="10" destOrd="0" presId="urn:microsoft.com/office/officeart/2005/8/layout/default"/>
    <dgm:cxn modelId="{068AF1BE-338D-43BA-ADDB-E89E1185DEAF}" type="presParOf" srcId="{6CD75479-7B3E-43FC-ABDF-F2DB0F8B442A}" destId="{78CF6730-598E-42F9-9CFA-94BB0C194FDB}" srcOrd="11" destOrd="0" presId="urn:microsoft.com/office/officeart/2005/8/layout/default"/>
    <dgm:cxn modelId="{C9B0886B-DCA9-49B7-85CA-E4F081D32CFE}" type="presParOf" srcId="{6CD75479-7B3E-43FC-ABDF-F2DB0F8B442A}" destId="{40BD9F6B-EBB7-44FA-813C-2D3C72CCF411}" srcOrd="12" destOrd="0" presId="urn:microsoft.com/office/officeart/2005/8/layout/default"/>
    <dgm:cxn modelId="{0F7A4331-6FDA-4D2A-877B-BBC8EC8713CB}" type="presParOf" srcId="{6CD75479-7B3E-43FC-ABDF-F2DB0F8B442A}" destId="{0252D118-597F-4917-A1AA-1732ACB4189D}" srcOrd="13" destOrd="0" presId="urn:microsoft.com/office/officeart/2005/8/layout/default"/>
    <dgm:cxn modelId="{D242F07D-14D1-4069-AD5C-EF93CC599BEC}" type="presParOf" srcId="{6CD75479-7B3E-43FC-ABDF-F2DB0F8B442A}" destId="{324958CE-879D-4747-BCF2-862B2F9D5152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E0BE50-F168-400E-860D-DBE03CB83F67}">
      <dsp:nvSpPr>
        <dsp:cNvPr id="0" name=""/>
        <dsp:cNvSpPr/>
      </dsp:nvSpPr>
      <dsp:spPr>
        <a:xfrm>
          <a:off x="2847" y="542881"/>
          <a:ext cx="2259201" cy="13555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/>
            <a:t>Styling	</a:t>
          </a:r>
          <a:endParaRPr lang="en-US" sz="3200" kern="1200"/>
        </a:p>
      </dsp:txBody>
      <dsp:txXfrm>
        <a:off x="2847" y="542881"/>
        <a:ext cx="2259201" cy="1355520"/>
      </dsp:txXfrm>
    </dsp:sp>
    <dsp:sp modelId="{BE3260AF-5853-4C33-8C1E-112D670AD845}">
      <dsp:nvSpPr>
        <dsp:cNvPr id="0" name=""/>
        <dsp:cNvSpPr/>
      </dsp:nvSpPr>
      <dsp:spPr>
        <a:xfrm>
          <a:off x="2487969" y="542881"/>
          <a:ext cx="2259201" cy="13555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/>
            <a:t>Finishing</a:t>
          </a:r>
          <a:endParaRPr lang="en-US" sz="3200" kern="1200"/>
        </a:p>
      </dsp:txBody>
      <dsp:txXfrm>
        <a:off x="2487969" y="542881"/>
        <a:ext cx="2259201" cy="1355520"/>
      </dsp:txXfrm>
    </dsp:sp>
    <dsp:sp modelId="{82A77120-7DEF-49F7-91F4-053D6FB51741}">
      <dsp:nvSpPr>
        <dsp:cNvPr id="0" name=""/>
        <dsp:cNvSpPr/>
      </dsp:nvSpPr>
      <dsp:spPr>
        <a:xfrm>
          <a:off x="4973091" y="542881"/>
          <a:ext cx="2259201" cy="13555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/>
            <a:t>Toenemende lengte	</a:t>
          </a:r>
          <a:endParaRPr lang="en-US" sz="3200" kern="1200"/>
        </a:p>
      </dsp:txBody>
      <dsp:txXfrm>
        <a:off x="4973091" y="542881"/>
        <a:ext cx="2259201" cy="1355520"/>
      </dsp:txXfrm>
    </dsp:sp>
    <dsp:sp modelId="{392AAB4F-E8A6-4E6F-8F55-CE55578EA136}">
      <dsp:nvSpPr>
        <dsp:cNvPr id="0" name=""/>
        <dsp:cNvSpPr/>
      </dsp:nvSpPr>
      <dsp:spPr>
        <a:xfrm>
          <a:off x="7458212" y="542881"/>
          <a:ext cx="2259201" cy="13555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/>
            <a:t>Afnemende lengte</a:t>
          </a:r>
          <a:endParaRPr lang="en-US" sz="3200" kern="1200"/>
        </a:p>
      </dsp:txBody>
      <dsp:txXfrm>
        <a:off x="7458212" y="542881"/>
        <a:ext cx="2259201" cy="1355520"/>
      </dsp:txXfrm>
    </dsp:sp>
    <dsp:sp modelId="{4B210BB9-3B11-47F7-90C4-90E51D880542}">
      <dsp:nvSpPr>
        <dsp:cNvPr id="0" name=""/>
        <dsp:cNvSpPr/>
      </dsp:nvSpPr>
      <dsp:spPr>
        <a:xfrm>
          <a:off x="2847" y="2124322"/>
          <a:ext cx="2259201" cy="135552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/>
            <a:t>Eénlengtelijn</a:t>
          </a:r>
          <a:endParaRPr lang="en-US" sz="3200" kern="1200"/>
        </a:p>
      </dsp:txBody>
      <dsp:txXfrm>
        <a:off x="2847" y="2124322"/>
        <a:ext cx="2259201" cy="1355520"/>
      </dsp:txXfrm>
    </dsp:sp>
    <dsp:sp modelId="{6B5EDA1C-AC80-4A25-8A03-A191EBFC0218}">
      <dsp:nvSpPr>
        <dsp:cNvPr id="0" name=""/>
        <dsp:cNvSpPr/>
      </dsp:nvSpPr>
      <dsp:spPr>
        <a:xfrm>
          <a:off x="2487969" y="2124322"/>
          <a:ext cx="2259201" cy="13555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/>
            <a:t>Gelijke lengte</a:t>
          </a:r>
          <a:endParaRPr lang="en-US" sz="3200" kern="1200"/>
        </a:p>
      </dsp:txBody>
      <dsp:txXfrm>
        <a:off x="2487969" y="2124322"/>
        <a:ext cx="2259201" cy="1355520"/>
      </dsp:txXfrm>
    </dsp:sp>
    <dsp:sp modelId="{40BD9F6B-EBB7-44FA-813C-2D3C72CCF411}">
      <dsp:nvSpPr>
        <dsp:cNvPr id="0" name=""/>
        <dsp:cNvSpPr/>
      </dsp:nvSpPr>
      <dsp:spPr>
        <a:xfrm>
          <a:off x="4973091" y="2124322"/>
          <a:ext cx="2259201" cy="13555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/>
            <a:t>Effileren</a:t>
          </a:r>
          <a:endParaRPr lang="en-US" sz="3200" kern="1200"/>
        </a:p>
      </dsp:txBody>
      <dsp:txXfrm>
        <a:off x="4973091" y="2124322"/>
        <a:ext cx="2259201" cy="1355520"/>
      </dsp:txXfrm>
    </dsp:sp>
    <dsp:sp modelId="{324958CE-879D-4747-BCF2-862B2F9D5152}">
      <dsp:nvSpPr>
        <dsp:cNvPr id="0" name=""/>
        <dsp:cNvSpPr/>
      </dsp:nvSpPr>
      <dsp:spPr>
        <a:xfrm>
          <a:off x="7458212" y="2124322"/>
          <a:ext cx="2259201" cy="13555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/>
            <a:t>Poreus</a:t>
          </a:r>
          <a:endParaRPr lang="en-US" sz="3200" kern="1200"/>
        </a:p>
      </dsp:txBody>
      <dsp:txXfrm>
        <a:off x="7458212" y="2124322"/>
        <a:ext cx="2259201" cy="1355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23E31-C0A4-4466-AAFD-27E3511A1018}" type="datetimeFigureOut">
              <a:rPr lang="nl-NL" smtClean="0"/>
              <a:t>25-2-2024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B51AD-B880-4FF9-B428-901EC3DB6A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229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Wat het doel van de workshop is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B51AD-B880-4FF9-B428-901EC3DB6A43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4158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Foto </a:t>
            </a:r>
            <a:r>
              <a:rPr lang="nl-NL" dirty="0" err="1"/>
              <a:t>lisa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B51AD-B880-4FF9-B428-901EC3DB6A43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3729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Vragen; hoe maken jullie de koppeling praktijk en theorie (hoe doen jullie dat?) </a:t>
            </a:r>
          </a:p>
          <a:p>
            <a:endParaRPr lang="nl-NL" dirty="0"/>
          </a:p>
          <a:p>
            <a:r>
              <a:rPr lang="nl-NL" dirty="0"/>
              <a:t>Sep legt hier het doel van de workshop uit.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B51AD-B880-4FF9-B428-901EC3DB6A43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1148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Sep legt hier het doel van de workshop uit.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B51AD-B880-4FF9-B428-901EC3DB6A43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7394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Lisa: toenemend uitleggen </a:t>
            </a:r>
            <a:br>
              <a:rPr lang="nl-NL" dirty="0"/>
            </a:br>
            <a:r>
              <a:rPr lang="nl-NL" dirty="0"/>
              <a:t>eigen ervaring: een jaar later, bewuster van taal. examen besproken, woorden arceren welke ze moeilijk vonden. Een jaar geleden zou ik dat niet gedaan hebben.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B51AD-B880-4FF9-B428-901EC3DB6A43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8157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Opdracht: bedenk zelf eens (tien) woorden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B51AD-B880-4FF9-B428-901EC3DB6A43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3268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Belangrijk dat praktijk en woordenschat (</a:t>
            </a:r>
            <a:r>
              <a:rPr lang="nl-NL" dirty="0" err="1"/>
              <a:t>vaktheorie</a:t>
            </a:r>
            <a:r>
              <a:rPr lang="nl-NL" dirty="0"/>
              <a:t>) samenkomen. Om te snappen wat wij doen wil ik jullie vertellen waar het WVDW vandaan komt. BAD-plan = en komt terug examens en toetsen. Best veel woorden vinden studenten moeilijk.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B51AD-B880-4FF9-B428-901EC3DB6A43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6413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Wij willen jullie meenemen in onze denkwijze hoe we tot de woorden </a:t>
            </a:r>
            <a:r>
              <a:rPr lang="nl-NL" dirty="0" err="1"/>
              <a:t>vdw</a:t>
            </a:r>
            <a:r>
              <a:rPr lang="nl-NL" dirty="0"/>
              <a:t> zijn gekomen.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B51AD-B880-4FF9-B428-901EC3DB6A43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6147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Studenten vragen eerder, want het NORMALISEREN is door ons gebeurd. (Het woord is lastig, anders was het immers geen woord van de week).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B51AD-B880-4FF9-B428-901EC3DB6A43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2016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We begonnen met 10 woorden op knullige A4-tjes. We hebben het aantal woorden uitgebreid naar het hele jaar. En naar het tweede jaar. Visueel veel aantrekkelijker gemaakt. En er is in de theorielokalen een herhalingsmuur.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B51AD-B880-4FF9-B428-901EC3DB6A43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476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2/25/2024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568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921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981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289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871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42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798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472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187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365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2/25/2024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996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2/25/2024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131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5E836D-B97A-40F1-A6AC-837741B9DA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000" y="-877349"/>
            <a:ext cx="5196114" cy="3034857"/>
          </a:xfrm>
        </p:spPr>
        <p:txBody>
          <a:bodyPr anchor="b">
            <a:normAutofit/>
          </a:bodyPr>
          <a:lstStyle/>
          <a:p>
            <a:r>
              <a:rPr lang="nl-NL" sz="6000" dirty="0" err="1">
                <a:solidFill>
                  <a:srgbClr val="FFFFFF"/>
                </a:solidFill>
              </a:rPr>
              <a:t>TaalONTWIKKELING</a:t>
            </a:r>
            <a:br>
              <a:rPr lang="nl-NL" sz="6000" dirty="0">
                <a:solidFill>
                  <a:srgbClr val="FFFFFF"/>
                </a:solidFill>
              </a:rPr>
            </a:br>
            <a:r>
              <a:rPr lang="nl-NL" sz="6000" dirty="0">
                <a:solidFill>
                  <a:srgbClr val="FFFFFF"/>
                </a:solidFill>
              </a:rPr>
              <a:t>Roc van </a:t>
            </a:r>
            <a:r>
              <a:rPr lang="nl-NL" sz="6000" dirty="0" err="1">
                <a:solidFill>
                  <a:srgbClr val="FFFFFF"/>
                </a:solidFill>
              </a:rPr>
              <a:t>twente</a:t>
            </a:r>
            <a:endParaRPr lang="nl-NL" sz="6000" dirty="0">
              <a:solidFill>
                <a:srgbClr val="FFFFFF"/>
              </a:solidFill>
            </a:endParaRP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E2F4838D-E331-4D64-B6FB-BA92D83BC0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447" y="2096561"/>
            <a:ext cx="4671989" cy="2359417"/>
          </a:xfrm>
        </p:spPr>
        <p:txBody>
          <a:bodyPr anchor="t">
            <a:normAutofit fontScale="92500" lnSpcReduction="10000"/>
          </a:bodyPr>
          <a:lstStyle/>
          <a:p>
            <a:r>
              <a:rPr lang="nl-NL" sz="3300" spc="200" dirty="0">
                <a:solidFill>
                  <a:srgbClr val="FFFFFF"/>
                </a:solidFill>
              </a:rPr>
              <a:t>Team Haarverzorging</a:t>
            </a:r>
          </a:p>
          <a:p>
            <a:endParaRPr lang="nl-NL" sz="3300" spc="200" dirty="0">
              <a:solidFill>
                <a:srgbClr val="FFFFFF"/>
              </a:solidFill>
            </a:endParaRPr>
          </a:p>
          <a:p>
            <a:r>
              <a:rPr lang="nl-NL" sz="3300" spc="200" dirty="0" err="1">
                <a:solidFill>
                  <a:srgbClr val="FFFFFF"/>
                </a:solidFill>
              </a:rPr>
              <a:t>Practoraat</a:t>
            </a:r>
            <a:r>
              <a:rPr lang="nl-NL" sz="3300" spc="200" dirty="0">
                <a:solidFill>
                  <a:srgbClr val="FFFFFF"/>
                </a:solidFill>
              </a:rPr>
              <a:t> Versterken    Leerproces niveau 2</a:t>
            </a:r>
          </a:p>
          <a:p>
            <a:endParaRPr lang="nl-NL" sz="1600" spc="200" dirty="0">
              <a:solidFill>
                <a:srgbClr val="FFFFFF"/>
              </a:solidFill>
            </a:endParaRPr>
          </a:p>
          <a:p>
            <a:r>
              <a:rPr lang="nl-NL" sz="1700" spc="200" dirty="0">
                <a:solidFill>
                  <a:srgbClr val="FFFFFF"/>
                </a:solidFill>
              </a:rPr>
              <a:t>Sep van den Berg</a:t>
            </a:r>
          </a:p>
          <a:p>
            <a:endParaRPr lang="nl-NL" sz="3300" spc="200" dirty="0">
              <a:solidFill>
                <a:srgbClr val="FFFFFF"/>
              </a:solidFill>
            </a:endParaRPr>
          </a:p>
          <a:p>
            <a:endParaRPr lang="nl-NL" sz="3300" spc="200" dirty="0">
              <a:solidFill>
                <a:srgbClr val="FFFFFF"/>
              </a:solidFill>
            </a:endParaRPr>
          </a:p>
        </p:txBody>
      </p:sp>
      <p:pic>
        <p:nvPicPr>
          <p:cNvPr id="7" name="Afbeelding 6" descr="Afbeelding met persoon, vrouw, poseren&#10;&#10;Automatisch gegenereerde beschrijving">
            <a:extLst>
              <a:ext uri="{FF2B5EF4-FFF2-40B4-BE49-F238E27FC236}">
                <a16:creationId xmlns:a16="http://schemas.microsoft.com/office/drawing/2014/main" id="{84BE43A8-EE35-46BF-9D8E-4FC8B37B5D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3" r="1" b="9312"/>
          <a:stretch/>
        </p:blipFill>
        <p:spPr>
          <a:xfrm>
            <a:off x="6393933" y="640080"/>
            <a:ext cx="4863604" cy="5578816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404F7E5C-95E1-40B2-9898-ADB135C1B579}"/>
              </a:ext>
            </a:extLst>
          </p:cNvPr>
          <p:cNvSpPr txBox="1">
            <a:spLocks/>
          </p:cNvSpPr>
          <p:nvPr/>
        </p:nvSpPr>
        <p:spPr>
          <a:xfrm>
            <a:off x="426770" y="4761439"/>
            <a:ext cx="3748169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Het Woord van de week</a:t>
            </a:r>
          </a:p>
        </p:txBody>
      </p:sp>
    </p:spTree>
    <p:extLst>
      <p:ext uri="{BB962C8B-B14F-4D97-AF65-F5344CB8AC3E}">
        <p14:creationId xmlns:p14="http://schemas.microsoft.com/office/powerpoint/2010/main" val="361639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5956B2-88E9-499C-B461-3EA851629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1809102"/>
            <a:ext cx="9720072" cy="1499616"/>
          </a:xfrm>
        </p:spPr>
        <p:txBody>
          <a:bodyPr/>
          <a:lstStyle/>
          <a:p>
            <a:r>
              <a:rPr lang="nl-NL" sz="6000" dirty="0" err="1">
                <a:solidFill>
                  <a:schemeClr val="accent2">
                    <a:lumMod val="75000"/>
                  </a:schemeClr>
                </a:solidFill>
              </a:rPr>
              <a:t>Viertaktmodel</a:t>
            </a:r>
            <a:r>
              <a:rPr lang="nl-NL" sz="6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nl-NL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nl-NL" sz="2200" dirty="0" err="1">
                <a:solidFill>
                  <a:schemeClr val="accent2">
                    <a:lumMod val="75000"/>
                  </a:schemeClr>
                </a:solidFill>
              </a:rPr>
              <a:t>verhallen</a:t>
            </a:r>
            <a:r>
              <a:rPr lang="nl-NL" sz="2200" dirty="0">
                <a:solidFill>
                  <a:schemeClr val="accent2">
                    <a:lumMod val="75000"/>
                  </a:schemeClr>
                </a:solidFill>
              </a:rPr>
              <a:t> en </a:t>
            </a:r>
            <a:r>
              <a:rPr lang="nl-NL" sz="2200" dirty="0" err="1">
                <a:solidFill>
                  <a:schemeClr val="accent2">
                    <a:lumMod val="75000"/>
                  </a:schemeClr>
                </a:solidFill>
              </a:rPr>
              <a:t>verhallen</a:t>
            </a:r>
            <a:r>
              <a:rPr lang="nl-NL" sz="2200" dirty="0">
                <a:solidFill>
                  <a:schemeClr val="accent2">
                    <a:lumMod val="75000"/>
                  </a:schemeClr>
                </a:solidFill>
              </a:rPr>
              <a:t> (1994)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C959C926-054C-4144-8ED3-F9142A17B49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128" y="3549282"/>
            <a:ext cx="7905750" cy="2733675"/>
          </a:xfrm>
          <a:prstGeom prst="rect">
            <a:avLst/>
          </a:prstGeom>
        </p:spPr>
      </p:pic>
      <p:pic>
        <p:nvPicPr>
          <p:cNvPr id="1026" name="Picture 2" descr="De vergeetcurve – Plenda Prikbord">
            <a:extLst>
              <a:ext uri="{FF2B5EF4-FFF2-40B4-BE49-F238E27FC236}">
                <a16:creationId xmlns:a16="http://schemas.microsoft.com/office/drawing/2014/main" id="{D542ED18-890A-2EE1-FAAC-8EF054930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255" y="380903"/>
            <a:ext cx="4996617" cy="28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716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C51136FD-BBB2-4EB4-A240-3E21EECF7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DC1D2A-5170-48EC-9377-994D78E17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Aanpak</a:t>
            </a:r>
          </a:p>
        </p:txBody>
      </p:sp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C6826B28-36B0-4CC1-8EC8-EF9B88B35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C8AD21-BACF-4658-B6D0-63BBDA2C4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 vert="horz" lIns="45720" tIns="45720" rIns="45720" bIns="45720" rtlCol="0" anchor="t">
            <a:normAutofit/>
          </a:bodyPr>
          <a:lstStyle/>
          <a:p>
            <a:pPr marL="0" indent="0">
              <a:buNone/>
            </a:pPr>
            <a:r>
              <a:rPr lang="nl-NL" sz="4000" dirty="0">
                <a:solidFill>
                  <a:srgbClr val="FFFFFF"/>
                </a:solidFill>
              </a:rPr>
              <a:t>Gezamenlijk</a:t>
            </a:r>
          </a:p>
          <a:p>
            <a:pPr marL="0" indent="0">
              <a:buNone/>
            </a:pPr>
            <a:r>
              <a:rPr lang="nl-NL" sz="4000" dirty="0">
                <a:solidFill>
                  <a:srgbClr val="FFFFFF"/>
                </a:solidFill>
              </a:rPr>
              <a:t>Praktijkgericht </a:t>
            </a:r>
            <a:endParaRPr lang="nl-NL" dirty="0"/>
          </a:p>
          <a:p>
            <a:pPr marL="0" indent="0">
              <a:buNone/>
            </a:pPr>
            <a:r>
              <a:rPr lang="nl-NL" sz="4000" dirty="0">
                <a:solidFill>
                  <a:srgbClr val="FFFFFF"/>
                </a:solidFill>
              </a:rPr>
              <a:t>Didactisch</a:t>
            </a:r>
          </a:p>
          <a:p>
            <a:pPr>
              <a:buNone/>
            </a:pPr>
            <a:r>
              <a:rPr lang="nl-NL" sz="4000" dirty="0">
                <a:solidFill>
                  <a:srgbClr val="FFFFFF"/>
                </a:solidFill>
                <a:ea typeface="+mn-lt"/>
                <a:cs typeface="+mn-lt"/>
              </a:rPr>
              <a:t>Onderzoeksmatig</a:t>
            </a:r>
            <a:endParaRPr lang="nl-NL" sz="40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nl-NL" sz="4000" dirty="0">
                <a:solidFill>
                  <a:srgbClr val="FFFFFF"/>
                </a:solidFill>
              </a:rPr>
              <a:t>PEP</a:t>
            </a:r>
          </a:p>
          <a:p>
            <a:endParaRPr lang="nl-NL" dirty="0">
              <a:solidFill>
                <a:srgbClr val="FFFFFF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EDC6B56-AE44-4BC4-8CDE-00A47C731A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6" r="22194" b="1"/>
          <a:stretch/>
        </p:blipFill>
        <p:spPr>
          <a:xfrm>
            <a:off x="6096000" y="640080"/>
            <a:ext cx="5455921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10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4C6560-F8F7-4D7A-9A1F-38EA38D7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638" y="219870"/>
            <a:ext cx="3302412" cy="2039535"/>
          </a:xfrm>
        </p:spPr>
        <p:txBody>
          <a:bodyPr>
            <a:normAutofit/>
          </a:bodyPr>
          <a:lstStyle/>
          <a:p>
            <a:pPr algn="r"/>
            <a:r>
              <a:rPr lang="nl-NL" dirty="0">
                <a:solidFill>
                  <a:srgbClr val="FFFFFF"/>
                </a:solidFill>
              </a:rPr>
              <a:t>Onderwijs aanpak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15AB9DAE-C15E-496B-AC2E-E2C9B695F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5324" y="0"/>
            <a:ext cx="6768929" cy="2861656"/>
          </a:xfrm>
        </p:spPr>
        <p:txBody>
          <a:bodyPr anchor="ctr">
            <a:normAutofit/>
          </a:bodyPr>
          <a:lstStyle/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NL" sz="3100" dirty="0">
                <a:solidFill>
                  <a:schemeClr val="accent2">
                    <a:lumMod val="75000"/>
                  </a:schemeClr>
                </a:solidFill>
              </a:rPr>
              <a:t> Met docenten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NL" sz="3100" dirty="0">
                <a:solidFill>
                  <a:schemeClr val="accent2">
                    <a:lumMod val="75000"/>
                  </a:schemeClr>
                </a:solidFill>
              </a:rPr>
              <a:t> Training ‘andere taal leren’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NL" sz="3100" dirty="0">
                <a:solidFill>
                  <a:schemeClr val="accent2">
                    <a:lumMod val="75000"/>
                  </a:schemeClr>
                </a:solidFill>
              </a:rPr>
              <a:t> Evalueren proces / PEP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2B0C83C0-B088-467D-9967-E27B26812F74}"/>
              </a:ext>
            </a:extLst>
          </p:cNvPr>
          <p:cNvSpPr txBox="1">
            <a:spLocks/>
          </p:cNvSpPr>
          <p:nvPr/>
        </p:nvSpPr>
        <p:spPr>
          <a:xfrm>
            <a:off x="1075623" y="4061083"/>
            <a:ext cx="3302412" cy="2039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NL" dirty="0">
                <a:solidFill>
                  <a:srgbClr val="FFFFFF"/>
                </a:solidFill>
              </a:rPr>
              <a:t>ONDERZOEKS- aanpak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6DFB0EAD-CCE9-4265-80F0-6E559A178621}"/>
              </a:ext>
            </a:extLst>
          </p:cNvPr>
          <p:cNvSpPr txBox="1">
            <a:spLocks/>
          </p:cNvSpPr>
          <p:nvPr/>
        </p:nvSpPr>
        <p:spPr>
          <a:xfrm>
            <a:off x="4800887" y="4454943"/>
            <a:ext cx="6768929" cy="2365307"/>
          </a:xfrm>
          <a:prstGeom prst="rect">
            <a:avLst/>
          </a:prstGeom>
        </p:spPr>
        <p:txBody>
          <a:bodyPr vert="horz" lIns="45720" tIns="45720" rIns="45720" bIns="45720" rtlCol="0" anchor="ctr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NL" sz="3100" dirty="0">
                <a:solidFill>
                  <a:schemeClr val="accent2">
                    <a:lumMod val="75000"/>
                  </a:schemeClr>
                </a:solidFill>
              </a:rPr>
              <a:t> Met ECBO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NL" sz="3100" dirty="0">
                <a:solidFill>
                  <a:schemeClr val="accent2">
                    <a:lumMod val="75000"/>
                  </a:schemeClr>
                </a:solidFill>
              </a:rPr>
              <a:t> Meten ín de les (met/door docent)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NL" sz="3100" dirty="0">
                <a:solidFill>
                  <a:schemeClr val="accent2">
                    <a:lumMod val="75000"/>
                  </a:schemeClr>
                </a:solidFill>
              </a:rPr>
              <a:t> Evalueren resultaat (</a:t>
            </a:r>
            <a:r>
              <a:rPr lang="nl-NL" sz="3100" dirty="0" err="1">
                <a:solidFill>
                  <a:schemeClr val="accent2">
                    <a:lumMod val="75000"/>
                  </a:schemeClr>
                </a:solidFill>
              </a:rPr>
              <a:t>febr</a:t>
            </a:r>
            <a:r>
              <a:rPr lang="nl-NL" sz="3100" dirty="0">
                <a:solidFill>
                  <a:schemeClr val="accent2">
                    <a:lumMod val="75000"/>
                  </a:schemeClr>
                </a:solidFill>
              </a:rPr>
              <a:t> ‘23)</a:t>
            </a:r>
          </a:p>
          <a:p>
            <a:endParaRPr lang="nl-NL" sz="31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83AF8E1-7FBC-452E-8B87-7C59575ADC28}"/>
              </a:ext>
            </a:extLst>
          </p:cNvPr>
          <p:cNvSpPr txBox="1"/>
          <p:nvPr/>
        </p:nvSpPr>
        <p:spPr>
          <a:xfrm>
            <a:off x="2983314" y="2039859"/>
            <a:ext cx="12043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0" dirty="0">
                <a:solidFill>
                  <a:schemeClr val="bg1"/>
                </a:solidFill>
              </a:rPr>
              <a:t>&amp;</a:t>
            </a:r>
          </a:p>
        </p:txBody>
      </p:sp>
    </p:spTree>
    <p:extLst>
      <p:ext uri="{BB962C8B-B14F-4D97-AF65-F5344CB8AC3E}">
        <p14:creationId xmlns:p14="http://schemas.microsoft.com/office/powerpoint/2010/main" val="4291471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C51136FD-BBB2-4EB4-A240-3E21EECF7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89AC388-DCBE-1ACE-B74D-C623CF08E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Aan de slag</a:t>
            </a:r>
          </a:p>
        </p:txBody>
      </p:sp>
      <p:cxnSp>
        <p:nvCxnSpPr>
          <p:cNvPr id="3081" name="Straight Connector 3080">
            <a:extLst>
              <a:ext uri="{FF2B5EF4-FFF2-40B4-BE49-F238E27FC236}">
                <a16:creationId xmlns:a16="http://schemas.microsoft.com/office/drawing/2014/main" id="{C6826B28-36B0-4CC1-8EC8-EF9B88B35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12F83F-98DF-9E50-0325-29D3B6B66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2483929"/>
            <a:ext cx="4444419" cy="4319081"/>
          </a:xfrm>
        </p:spPr>
        <p:txBody>
          <a:bodyPr>
            <a:normAutofit/>
          </a:bodyPr>
          <a:lstStyle/>
          <a:p>
            <a:r>
              <a:rPr lang="nl-NL" sz="1900" dirty="0">
                <a:solidFill>
                  <a:srgbClr val="FFFFFF"/>
                </a:solidFill>
              </a:rPr>
              <a:t>Bedenk (tien) woorden die vaktaal zijn (uit de examenopdracht van het praktijkdeel) van jouw opleiding waar (eerstejaars) studenten de betekenis niet (goed) van kennen.</a:t>
            </a:r>
            <a:br>
              <a:rPr lang="nl-NL" sz="1900" dirty="0">
                <a:solidFill>
                  <a:srgbClr val="FFFFFF"/>
                </a:solidFill>
              </a:rPr>
            </a:br>
            <a:endParaRPr lang="nl-NL" sz="1900" dirty="0">
              <a:solidFill>
                <a:srgbClr val="FFFFFF"/>
              </a:solidFill>
            </a:endParaRPr>
          </a:p>
          <a:p>
            <a:r>
              <a:rPr lang="nl-NL" sz="1900" dirty="0">
                <a:solidFill>
                  <a:srgbClr val="FFFFFF"/>
                </a:solidFill>
              </a:rPr>
              <a:t>Óf</a:t>
            </a:r>
            <a:br>
              <a:rPr lang="nl-NL" sz="1900" dirty="0">
                <a:solidFill>
                  <a:srgbClr val="FFFFFF"/>
                </a:solidFill>
              </a:rPr>
            </a:br>
            <a:endParaRPr lang="nl-NL" sz="1900" dirty="0">
              <a:solidFill>
                <a:srgbClr val="FFFFFF"/>
              </a:solidFill>
            </a:endParaRPr>
          </a:p>
          <a:p>
            <a:r>
              <a:rPr lang="nl-NL" sz="1900" dirty="0">
                <a:solidFill>
                  <a:srgbClr val="FFFFFF"/>
                </a:solidFill>
              </a:rPr>
              <a:t>Bedenk (tien) woorden die vaktaal zijn (uit de examenopdracht) van het praktijkdeel van jouw opleiding die studenten moeten kunnen dromen. </a:t>
            </a:r>
            <a:br>
              <a:rPr lang="nl-NL" sz="1900" dirty="0">
                <a:solidFill>
                  <a:srgbClr val="FFFFFF"/>
                </a:solidFill>
              </a:rPr>
            </a:br>
            <a:endParaRPr lang="nl-NL" sz="1900" dirty="0">
              <a:solidFill>
                <a:srgbClr val="FFFFFF"/>
              </a:solidFill>
            </a:endParaRPr>
          </a:p>
        </p:txBody>
      </p:sp>
      <p:pic>
        <p:nvPicPr>
          <p:cNvPr id="3074" name="Picture 2" descr="Waarom moesten mensen vroeger rechtshandig schrijven?">
            <a:extLst>
              <a:ext uri="{FF2B5EF4-FFF2-40B4-BE49-F238E27FC236}">
                <a16:creationId xmlns:a16="http://schemas.microsoft.com/office/drawing/2014/main" id="{E896B908-3D83-C47D-D448-F8B56F66FD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4" r="26145" b="1"/>
          <a:stretch/>
        </p:blipFill>
        <p:spPr bwMode="auto">
          <a:xfrm>
            <a:off x="6096000" y="640080"/>
            <a:ext cx="5455921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026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5068B1C-1A28-475A-A0E0-4C23200D8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5238343-2ECB-BD53-7584-3BF6B18C8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04333"/>
            <a:ext cx="4958290" cy="5249334"/>
          </a:xfrm>
        </p:spPr>
        <p:txBody>
          <a:bodyPr>
            <a:normAutofit/>
          </a:bodyPr>
          <a:lstStyle/>
          <a:p>
            <a:pPr algn="r"/>
            <a:r>
              <a:rPr lang="nl-NL">
                <a:solidFill>
                  <a:srgbClr val="404040"/>
                </a:solidFill>
              </a:rPr>
              <a:t>Aan de slag (2)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428773-F789-43B7-B5FD-AE49E5BD2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9DC197-9540-1AD1-4ADF-D2DA7FB8D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8600" y="804333"/>
            <a:ext cx="5130800" cy="5249334"/>
          </a:xfrm>
        </p:spPr>
        <p:txBody>
          <a:bodyPr anchor="ctr"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Bedenk van één woord hoe je dit in (bijna) alle vakken terug kunt laten komen.</a:t>
            </a:r>
          </a:p>
          <a:p>
            <a:r>
              <a:rPr lang="nl-NL" dirty="0">
                <a:solidFill>
                  <a:srgbClr val="FFFFFF"/>
                </a:solidFill>
              </a:rPr>
              <a:t>Bespreek dit daarna met jouw buurman.</a:t>
            </a:r>
          </a:p>
        </p:txBody>
      </p:sp>
    </p:spTree>
    <p:extLst>
      <p:ext uri="{BB962C8B-B14F-4D97-AF65-F5344CB8AC3E}">
        <p14:creationId xmlns:p14="http://schemas.microsoft.com/office/powerpoint/2010/main" val="2711209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4C6560-F8F7-4D7A-9A1F-38EA38D7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02412" cy="5249334"/>
          </a:xfrm>
        </p:spPr>
        <p:txBody>
          <a:bodyPr>
            <a:normAutofit/>
          </a:bodyPr>
          <a:lstStyle/>
          <a:p>
            <a:pPr algn="r"/>
            <a:r>
              <a:rPr lang="nl-NL" dirty="0">
                <a:solidFill>
                  <a:srgbClr val="FFFFFF"/>
                </a:solidFill>
              </a:rPr>
              <a:t>Korte oefening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32122978-9F3D-4171-B470-4DF19C6359C0}"/>
              </a:ext>
            </a:extLst>
          </p:cNvPr>
          <p:cNvSpPr txBox="1">
            <a:spLocks/>
          </p:cNvSpPr>
          <p:nvPr/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6000" dirty="0">
                <a:solidFill>
                  <a:schemeClr val="accent2">
                    <a:lumMod val="75000"/>
                  </a:schemeClr>
                </a:solidFill>
              </a:rPr>
              <a:t>Bevindingen  </a:t>
            </a:r>
            <a:br>
              <a:rPr lang="nl-NL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nl-NL" sz="2200" dirty="0">
                <a:solidFill>
                  <a:schemeClr val="accent2">
                    <a:lumMod val="75000"/>
                  </a:schemeClr>
                </a:solidFill>
              </a:rPr>
              <a:t>bij studenten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C924A07-0AB7-4C42-871B-01F1A7FE5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798832"/>
            <a:ext cx="9523799" cy="466795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nl-NL" sz="2000" dirty="0"/>
          </a:p>
          <a:p>
            <a:pPr>
              <a:lnSpc>
                <a:spcPct val="150000"/>
              </a:lnSpc>
            </a:pPr>
            <a:r>
              <a:rPr lang="nl-NL" sz="2000" dirty="0"/>
              <a:t>-  mix van maatschappelijke en beroepsbetekenis van woorden leidt tot transfer</a:t>
            </a:r>
          </a:p>
          <a:p>
            <a:pPr>
              <a:lnSpc>
                <a:spcPct val="150000"/>
              </a:lnSpc>
            </a:pPr>
            <a:r>
              <a:rPr lang="nl-NL" sz="2000" dirty="0"/>
              <a:t>-  succesbeleving en vertrouwen </a:t>
            </a:r>
            <a:r>
              <a:rPr lang="nl-NL" sz="2000" dirty="0">
                <a:solidFill>
                  <a:schemeClr val="accent2">
                    <a:lumMod val="75000"/>
                  </a:schemeClr>
                </a:solidFill>
              </a:rPr>
              <a:t>(“ik weet het!”)</a:t>
            </a:r>
          </a:p>
          <a:p>
            <a:pPr>
              <a:lnSpc>
                <a:spcPct val="150000"/>
              </a:lnSpc>
            </a:pPr>
            <a:r>
              <a:rPr lang="nl-NL" sz="2000" dirty="0"/>
              <a:t>-  studenten vragen eerder </a:t>
            </a:r>
            <a:r>
              <a:rPr lang="nl-NL" sz="2000" dirty="0">
                <a:solidFill>
                  <a:schemeClr val="accent2">
                    <a:lumMod val="75000"/>
                  </a:schemeClr>
                </a:solidFill>
              </a:rPr>
              <a:t>(“ik ken dit woord nog niet”)</a:t>
            </a:r>
          </a:p>
          <a:p>
            <a:pPr>
              <a:lnSpc>
                <a:spcPct val="150000"/>
              </a:lnSpc>
            </a:pPr>
            <a:r>
              <a:rPr lang="nl-NL" sz="2000" dirty="0"/>
              <a:t>   en vragen vaker </a:t>
            </a:r>
            <a:r>
              <a:rPr lang="nl-NL" sz="2000" dirty="0">
                <a:solidFill>
                  <a:schemeClr val="accent2">
                    <a:lumMod val="75000"/>
                  </a:schemeClr>
                </a:solidFill>
              </a:rPr>
              <a:t>(“dat andere woord ken ik ook nog niet”)</a:t>
            </a:r>
          </a:p>
          <a:p>
            <a:pPr>
              <a:lnSpc>
                <a:spcPct val="150000"/>
              </a:lnSpc>
            </a:pPr>
            <a:endParaRPr lang="nl-NL" sz="20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nl-NL" sz="2000" dirty="0"/>
              <a:t>-  sommige studenten vinden dat de interventie het leerproces vertraagt</a:t>
            </a:r>
            <a:endParaRPr lang="nl-NL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822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4C6560-F8F7-4D7A-9A1F-38EA38D7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02412" cy="5249334"/>
          </a:xfrm>
        </p:spPr>
        <p:txBody>
          <a:bodyPr>
            <a:normAutofit/>
          </a:bodyPr>
          <a:lstStyle/>
          <a:p>
            <a:pPr algn="r"/>
            <a:r>
              <a:rPr lang="nl-NL" dirty="0">
                <a:solidFill>
                  <a:srgbClr val="FFFFFF"/>
                </a:solidFill>
              </a:rPr>
              <a:t>Korte oefening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32122978-9F3D-4171-B470-4DF19C6359C0}"/>
              </a:ext>
            </a:extLst>
          </p:cNvPr>
          <p:cNvSpPr txBox="1">
            <a:spLocks/>
          </p:cNvSpPr>
          <p:nvPr/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6000" dirty="0">
                <a:solidFill>
                  <a:schemeClr val="accent2">
                    <a:lumMod val="75000"/>
                  </a:schemeClr>
                </a:solidFill>
              </a:rPr>
              <a:t>Bevindingen  </a:t>
            </a:r>
            <a:br>
              <a:rPr lang="nl-NL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nl-NL" sz="2200" dirty="0">
                <a:solidFill>
                  <a:schemeClr val="accent2">
                    <a:lumMod val="75000"/>
                  </a:schemeClr>
                </a:solidFill>
              </a:rPr>
              <a:t>bij docenten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C924A07-0AB7-4C42-871B-01F1A7FE5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523799" cy="4023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dirty="0"/>
              <a:t>- hele team werkt doelgericht mee</a:t>
            </a:r>
          </a:p>
          <a:p>
            <a:pPr>
              <a:lnSpc>
                <a:spcPct val="150000"/>
              </a:lnSpc>
            </a:pPr>
            <a:r>
              <a:rPr lang="nl-NL" dirty="0"/>
              <a:t>- diverse vormen bedacht om een woord onder de aandacht te brengen</a:t>
            </a:r>
          </a:p>
          <a:p>
            <a:pPr>
              <a:lnSpc>
                <a:spcPct val="150000"/>
              </a:lnSpc>
            </a:pPr>
            <a:r>
              <a:rPr lang="nl-NL" dirty="0"/>
              <a:t>- als praktijkdocent meer bewust van taal en taalaanpak in de les</a:t>
            </a:r>
          </a:p>
          <a:p>
            <a:pPr>
              <a:lnSpc>
                <a:spcPct val="150000"/>
              </a:lnSpc>
            </a:pPr>
            <a:r>
              <a:rPr lang="nl-NL" dirty="0"/>
              <a:t>- als theoriedocent meer bezig met jargon en bewuster van het beroep</a:t>
            </a:r>
          </a:p>
          <a:p>
            <a:pPr>
              <a:lnSpc>
                <a:spcPct val="150000"/>
              </a:lnSpc>
            </a:pPr>
            <a:r>
              <a:rPr lang="nl-NL" dirty="0"/>
              <a:t>- belang van differentiatie wordt steeds meer helder</a:t>
            </a:r>
          </a:p>
        </p:txBody>
      </p:sp>
    </p:spTree>
    <p:extLst>
      <p:ext uri="{BB962C8B-B14F-4D97-AF65-F5344CB8AC3E}">
        <p14:creationId xmlns:p14="http://schemas.microsoft.com/office/powerpoint/2010/main" val="2732564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37589C-2E70-4EB6-A975-ED9493026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BLIJ MET…. En UITDAGINGEN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05531A-44E7-4D37-89C1-A8F740A3F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084832"/>
            <a:ext cx="9720071" cy="4433581"/>
          </a:xfrm>
        </p:spPr>
        <p:txBody>
          <a:bodyPr>
            <a:normAutofit/>
          </a:bodyPr>
          <a:lstStyle/>
          <a:p>
            <a:r>
              <a:rPr lang="nl-NL" b="1" dirty="0"/>
              <a:t>Blij met: </a:t>
            </a:r>
          </a:p>
          <a:p>
            <a:r>
              <a:rPr lang="nl-NL" dirty="0"/>
              <a:t>- </a:t>
            </a:r>
            <a:r>
              <a:rPr lang="nl-NL" dirty="0" err="1"/>
              <a:t>Teameffort</a:t>
            </a:r>
            <a:r>
              <a:rPr lang="nl-NL" dirty="0"/>
              <a:t> én -betrokkenheid</a:t>
            </a:r>
          </a:p>
          <a:p>
            <a:r>
              <a:rPr lang="nl-NL" dirty="0"/>
              <a:t>- Kruisbestuiving theorie en praktijk</a:t>
            </a:r>
          </a:p>
          <a:p>
            <a:endParaRPr lang="nl-NL" dirty="0"/>
          </a:p>
          <a:p>
            <a:endParaRPr lang="nl-NL" sz="1000" dirty="0"/>
          </a:p>
          <a:p>
            <a:r>
              <a:rPr lang="nl-NL" b="1" dirty="0"/>
              <a:t>Verbeterslagen / uitdagingen: </a:t>
            </a:r>
          </a:p>
          <a:p>
            <a:r>
              <a:rPr lang="nl-NL" dirty="0"/>
              <a:t>- Gróte niveauverschillen in de klas: differentiatie nodig qua tempo en aanbod</a:t>
            </a:r>
          </a:p>
          <a:p>
            <a:r>
              <a:rPr lang="nl-NL" dirty="0"/>
              <a:t>- Wel blijven doen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6640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31E7C082-5B81-400A-A1DE-7CA9F26ED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cxnSp>
        <p:nvCxnSpPr>
          <p:cNvPr id="5" name="Straight Connector 8">
            <a:extLst>
              <a:ext uri="{FF2B5EF4-FFF2-40B4-BE49-F238E27FC236}">
                <a16:creationId xmlns:a16="http://schemas.microsoft.com/office/drawing/2014/main" id="{08D54232-CDE1-4B53-B430-AB82206F6B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" name="Rectangle 10">
            <a:extLst>
              <a:ext uri="{FF2B5EF4-FFF2-40B4-BE49-F238E27FC236}">
                <a16:creationId xmlns:a16="http://schemas.microsoft.com/office/drawing/2014/main" id="{9238970C-19DE-438D-80D2-5CF969055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E4B1E3F6-167B-40F3-B303-9A931BAB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928" y="484632"/>
            <a:ext cx="11244036" cy="58809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E5C3473-B938-4D86-948F-D59EBE10A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356" y="810275"/>
            <a:ext cx="7020747" cy="52296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spc="200" dirty="0">
                <a:solidFill>
                  <a:srgbClr val="FFFFFF"/>
                </a:solidFill>
              </a:rPr>
              <a:t>VRAGEN?</a:t>
            </a:r>
            <a:br>
              <a:rPr lang="en-US" sz="6600" spc="200" dirty="0">
                <a:solidFill>
                  <a:srgbClr val="FFFFFF"/>
                </a:solidFill>
              </a:rPr>
            </a:br>
            <a:br>
              <a:rPr lang="en-US" sz="6600" spc="200" dirty="0">
                <a:solidFill>
                  <a:srgbClr val="FFFFFF"/>
                </a:solidFill>
              </a:rPr>
            </a:br>
            <a:r>
              <a:rPr lang="en-US" sz="4400" spc="200" dirty="0">
                <a:solidFill>
                  <a:srgbClr val="FFFFFF"/>
                </a:solidFill>
              </a:rPr>
              <a:t>sevandenberg@rocvantwente.nl</a:t>
            </a:r>
            <a:endParaRPr lang="en-US" sz="6600" spc="200" dirty="0">
              <a:solidFill>
                <a:srgbClr val="FFFFFF"/>
              </a:solidFill>
            </a:endParaRPr>
          </a:p>
        </p:txBody>
      </p:sp>
      <p:cxnSp>
        <p:nvCxnSpPr>
          <p:cNvPr id="10" name="Straight Connector 14">
            <a:extLst>
              <a:ext uri="{FF2B5EF4-FFF2-40B4-BE49-F238E27FC236}">
                <a16:creationId xmlns:a16="http://schemas.microsoft.com/office/drawing/2014/main" id="{40465A9A-0B0E-4D7B-8150-D098AC71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9935" y="1596290"/>
            <a:ext cx="0" cy="3657600"/>
          </a:xfrm>
          <a:prstGeom prst="line">
            <a:avLst/>
          </a:prstGeom>
          <a:ln w="19050">
            <a:solidFill>
              <a:srgbClr val="FFFFFF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99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8880BE9B-2849-495A-AB0E-E80D71B3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9936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8D7E90-6D4A-B4E2-E153-E39CC4AD1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39" y="640080"/>
            <a:ext cx="3429855" cy="5613236"/>
          </a:xfrm>
        </p:spPr>
        <p:txBody>
          <a:bodyPr anchor="ctr">
            <a:normAutofit/>
          </a:bodyPr>
          <a:lstStyle/>
          <a:p>
            <a:r>
              <a:rPr lang="nl-NL" sz="3900">
                <a:solidFill>
                  <a:srgbClr val="FFFFFF"/>
                </a:solidFill>
              </a:rPr>
              <a:t>“voorstelrondje”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83A49-817E-5546-A338-B924968A1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9823" y="1700395"/>
            <a:ext cx="7172138" cy="3745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Wie is er docent?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Wie is er docent algemeen vormende vakken?</a:t>
            </a:r>
          </a:p>
          <a:p>
            <a:endParaRPr lang="nl-NL" dirty="0"/>
          </a:p>
          <a:p>
            <a:r>
              <a:rPr lang="nl-NL" dirty="0"/>
              <a:t>Wie is er docent Nederlands?</a:t>
            </a:r>
          </a:p>
          <a:p>
            <a:endParaRPr lang="nl-NL" dirty="0"/>
          </a:p>
          <a:p>
            <a:r>
              <a:rPr lang="nl-NL" dirty="0"/>
              <a:t>Zijn er docenten die (puur) het beroep aanleren/praktijk geven?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2050" name="Picture 2" descr="Moet ik me voorstellen aan de dochter van een collega? | Trouw">
            <a:extLst>
              <a:ext uri="{FF2B5EF4-FFF2-40B4-BE49-F238E27FC236}">
                <a16:creationId xmlns:a16="http://schemas.microsoft.com/office/drawing/2014/main" id="{D20C44D0-3F8D-C8EE-7CC0-2095120CA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562" y="3842965"/>
            <a:ext cx="2982882" cy="168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828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5E9E76D-8A07-6E82-B29B-B8B412408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02412" cy="5249334"/>
          </a:xfrm>
        </p:spPr>
        <p:txBody>
          <a:bodyPr>
            <a:normAutofit/>
          </a:bodyPr>
          <a:lstStyle/>
          <a:p>
            <a:pPr algn="r"/>
            <a:r>
              <a:rPr lang="nl-NL">
                <a:solidFill>
                  <a:srgbClr val="FFFFFF"/>
                </a:solidFill>
              </a:rPr>
              <a:t>Stellingen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664547-7703-155E-7B16-69C4FC61F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82" y="804333"/>
            <a:ext cx="6147169" cy="52493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Mijn studenten hebben voldoende woordenschat.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0656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5DFDD95-6829-EFE9-13E1-9025FFAB7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02412" cy="5249334"/>
          </a:xfrm>
        </p:spPr>
        <p:txBody>
          <a:bodyPr>
            <a:normAutofit/>
          </a:bodyPr>
          <a:lstStyle/>
          <a:p>
            <a:pPr algn="r"/>
            <a:r>
              <a:rPr lang="nl-NL">
                <a:solidFill>
                  <a:srgbClr val="FFFFFF"/>
                </a:solidFill>
              </a:rPr>
              <a:t>stellingen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40E755-9F65-67F8-2738-E8EE3D944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82" y="804333"/>
            <a:ext cx="6147169" cy="5249334"/>
          </a:xfrm>
        </p:spPr>
        <p:txBody>
          <a:bodyPr anchor="ctr">
            <a:normAutofit/>
          </a:bodyPr>
          <a:lstStyle/>
          <a:p>
            <a:r>
              <a:rPr lang="nl-NL"/>
              <a:t>Taal is van ons allemaal.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8953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F7155A-2C52-69AC-28EA-002689C2C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02412" cy="5249334"/>
          </a:xfrm>
        </p:spPr>
        <p:txBody>
          <a:bodyPr>
            <a:normAutofit/>
          </a:bodyPr>
          <a:lstStyle/>
          <a:p>
            <a:pPr algn="r"/>
            <a:r>
              <a:rPr lang="nl-NL">
                <a:solidFill>
                  <a:srgbClr val="FFFFFF"/>
                </a:solidFill>
              </a:rPr>
              <a:t>stellingen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267E99-6336-93B7-E015-E36455B07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82" y="804333"/>
            <a:ext cx="6147169" cy="5249334"/>
          </a:xfrm>
        </p:spPr>
        <p:txBody>
          <a:bodyPr anchor="ctr">
            <a:normAutofit/>
          </a:bodyPr>
          <a:lstStyle/>
          <a:p>
            <a:r>
              <a:rPr lang="nl-NL"/>
              <a:t>Mijn studenten kennen voldoende vaktaal.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3367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BDDB41-A810-8131-502B-901740B59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02412" cy="5249334"/>
          </a:xfrm>
        </p:spPr>
        <p:txBody>
          <a:bodyPr>
            <a:normAutofit/>
          </a:bodyPr>
          <a:lstStyle/>
          <a:p>
            <a:pPr algn="r"/>
            <a:r>
              <a:rPr lang="nl-NL">
                <a:solidFill>
                  <a:srgbClr val="FFFFFF"/>
                </a:solidFill>
              </a:rPr>
              <a:t>stellingen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4794C4-093F-912B-5218-5AAB4923F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82" y="804333"/>
            <a:ext cx="6147169" cy="5249334"/>
          </a:xfrm>
        </p:spPr>
        <p:txBody>
          <a:bodyPr anchor="ctr">
            <a:normAutofit/>
          </a:bodyPr>
          <a:lstStyle/>
          <a:p>
            <a:r>
              <a:rPr lang="nl-NL"/>
              <a:t>Het aanleren van het beroep (praktijk) is van ons allemaal.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6772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D6FEF8-4B52-2CE0-5DD9-A36F358D3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4732244" cy="1499616"/>
          </a:xfrm>
        </p:spPr>
        <p:txBody>
          <a:bodyPr>
            <a:normAutofit/>
          </a:bodyPr>
          <a:lstStyle/>
          <a:p>
            <a:r>
              <a:rPr lang="nl-NL" sz="4600"/>
              <a:t>De interventie “woord van de week”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C6C071-2FD1-7003-B79E-0A0880063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4656236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Eén woord centraal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In elke les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Door elke docent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Zichtbaar in de lokalen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1CAEDA1-2D9E-4101-B553-8060F59F8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3275" y="0"/>
            <a:ext cx="610545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AF0666-DC61-45FB-A7C3-3666814B1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009" y="321731"/>
            <a:ext cx="3932506" cy="36622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CABAC8B-0D69-AA12-8F74-C72CB5655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9614" y="484068"/>
            <a:ext cx="2603296" cy="333756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F8AA041-5690-47D3-93E9-B8DE194D7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09128" y="321732"/>
            <a:ext cx="1352695" cy="3668542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92E6D62-9EA0-4821-A9F1-919E480D5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008" y="4157447"/>
            <a:ext cx="2104750" cy="2312282"/>
          </a:xfrm>
          <a:prstGeom prst="rect">
            <a:avLst/>
          </a:prstGeom>
          <a:solidFill>
            <a:schemeClr val="accent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39F7F10-4ADB-4678-918B-BC1498630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0625" y="4157447"/>
            <a:ext cx="3206709" cy="23122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1D112E0-DDAF-00E9-D3F7-D4431B1758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3799" y="4438679"/>
            <a:ext cx="2880360" cy="174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97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ekstvak 2">
            <a:extLst>
              <a:ext uri="{FF2B5EF4-FFF2-40B4-BE49-F238E27FC236}">
                <a16:creationId xmlns:a16="http://schemas.microsoft.com/office/drawing/2014/main" id="{22BA5482-7461-D5BF-3069-FD99D62F85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4265514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itel 1">
            <a:extLst>
              <a:ext uri="{FF2B5EF4-FFF2-40B4-BE49-F238E27FC236}">
                <a16:creationId xmlns:a16="http://schemas.microsoft.com/office/drawing/2014/main" id="{1CCA47C4-CA4F-47CD-B8DC-A32635B2C83E}"/>
              </a:ext>
            </a:extLst>
          </p:cNvPr>
          <p:cNvSpPr txBox="1">
            <a:spLocks/>
          </p:cNvSpPr>
          <p:nvPr/>
        </p:nvSpPr>
        <p:spPr>
          <a:xfrm>
            <a:off x="1015739" y="635550"/>
            <a:ext cx="4797832" cy="1478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nl-NL" sz="7700" dirty="0">
                <a:solidFill>
                  <a:schemeClr val="accent2">
                    <a:lumMod val="75000"/>
                  </a:schemeClr>
                </a:solidFill>
              </a:rPr>
              <a:t>Woorden</a:t>
            </a:r>
          </a:p>
          <a:p>
            <a:pPr>
              <a:lnSpc>
                <a:spcPct val="110000"/>
              </a:lnSpc>
            </a:pPr>
            <a:r>
              <a:rPr lang="nl-NL" sz="2800" dirty="0">
                <a:solidFill>
                  <a:schemeClr val="accent2">
                    <a:lumMod val="75000"/>
                  </a:schemeClr>
                </a:solidFill>
              </a:rPr>
              <a:t>Van de week (voorbeelden)</a:t>
            </a:r>
            <a:br>
              <a:rPr lang="nl-NL" dirty="0">
                <a:solidFill>
                  <a:schemeClr val="accent2">
                    <a:lumMod val="75000"/>
                  </a:schemeClr>
                </a:solidFill>
              </a:rPr>
            </a:br>
            <a:endParaRPr lang="nl-NL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949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03873EF7-2A34-4BCB-9932-74C2DF56B5CC}"/>
              </a:ext>
            </a:extLst>
          </p:cNvPr>
          <p:cNvSpPr txBox="1">
            <a:spLocks/>
          </p:cNvSpPr>
          <p:nvPr/>
        </p:nvSpPr>
        <p:spPr>
          <a:xfrm>
            <a:off x="1015738" y="635550"/>
            <a:ext cx="8453381" cy="1135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Aanleiding: DAB-plan</a:t>
            </a:r>
            <a:br>
              <a:rPr lang="nl-NL" dirty="0">
                <a:solidFill>
                  <a:schemeClr val="accent2">
                    <a:lumMod val="75000"/>
                  </a:schemeClr>
                </a:solidFill>
              </a:rPr>
            </a:br>
            <a:endParaRPr lang="nl-NL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Picture 2" descr="Voorbeeld van afbeelding">
            <a:extLst>
              <a:ext uri="{FF2B5EF4-FFF2-40B4-BE49-F238E27FC236}">
                <a16:creationId xmlns:a16="http://schemas.microsoft.com/office/drawing/2014/main" id="{117C3CDC-8276-4766-AD69-4BBC6837F9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07398" y="546736"/>
            <a:ext cx="4022725" cy="758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0201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372286f-06de-42fd-9433-293a5b0608d5">
      <Terms xmlns="http://schemas.microsoft.com/office/infopath/2007/PartnerControls"/>
    </lcf76f155ced4ddcb4097134ff3c332f>
    <TaxCatchAll xmlns="190d7850-158d-4bfa-9a7d-352ad4393b4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03A872A950844CA980276916AB0C03" ma:contentTypeVersion="17" ma:contentTypeDescription="Een nieuw document maken." ma:contentTypeScope="" ma:versionID="9e973fcbdc4b0f67592c0c823ae4ab3e">
  <xsd:schema xmlns:xsd="http://www.w3.org/2001/XMLSchema" xmlns:xs="http://www.w3.org/2001/XMLSchema" xmlns:p="http://schemas.microsoft.com/office/2006/metadata/properties" xmlns:ns2="8372286f-06de-42fd-9433-293a5b0608d5" xmlns:ns3="190d7850-158d-4bfa-9a7d-352ad4393b4c" targetNamespace="http://schemas.microsoft.com/office/2006/metadata/properties" ma:root="true" ma:fieldsID="518553832cde177f030102a4dfe8cebb" ns2:_="" ns3:_="">
    <xsd:import namespace="8372286f-06de-42fd-9433-293a5b0608d5"/>
    <xsd:import namespace="190d7850-158d-4bfa-9a7d-352ad4393b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72286f-06de-42fd-9433-293a5b0608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913d8191-1fa0-4b0e-82ea-9b3ed889c5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0d7850-158d-4bfa-9a7d-352ad4393b4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eb996ef-0658-414a-806b-da9873b92573}" ma:internalName="TaxCatchAll" ma:showField="CatchAllData" ma:web="190d7850-158d-4bfa-9a7d-352ad4393b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3AE7A0-9FEC-4B0D-A4F4-4465F3D005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BD6FD4-5078-4CE6-AA4F-F9C9234BF11C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77c4b251-b784-4ee4-9eec-3dc30aeff062"/>
    <ds:schemaRef ds:uri="http://purl.org/dc/terms/"/>
    <ds:schemaRef ds:uri="http://schemas.openxmlformats.org/package/2006/metadata/core-properties"/>
    <ds:schemaRef ds:uri="01b5d40f-93de-4135-82ee-90f5968d9d41"/>
    <ds:schemaRef ds:uri="http://purl.org/dc/dcmitype/"/>
    <ds:schemaRef ds:uri="http://purl.org/dc/elements/1.1/"/>
    <ds:schemaRef ds:uri="8372286f-06de-42fd-9433-293a5b0608d5"/>
    <ds:schemaRef ds:uri="190d7850-158d-4bfa-9a7d-352ad4393b4c"/>
  </ds:schemaRefs>
</ds:datastoreItem>
</file>

<file path=customXml/itemProps3.xml><?xml version="1.0" encoding="utf-8"?>
<ds:datastoreItem xmlns:ds="http://schemas.openxmlformats.org/officeDocument/2006/customXml" ds:itemID="{F4193A38-78B2-4371-8E3C-447A69C41A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72286f-06de-42fd-9433-293a5b0608d5"/>
    <ds:schemaRef ds:uri="190d7850-158d-4bfa-9a7d-352ad4393b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681</TotalTime>
  <Words>682</Words>
  <Application>Microsoft Office PowerPoint</Application>
  <PresentationFormat>Breedbeeld</PresentationFormat>
  <Paragraphs>117</Paragraphs>
  <Slides>18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5" baseType="lpstr">
      <vt:lpstr>Calibri</vt:lpstr>
      <vt:lpstr>Courier New</vt:lpstr>
      <vt:lpstr>Tw Cen MT</vt:lpstr>
      <vt:lpstr>Tw Cen MT Condensed</vt:lpstr>
      <vt:lpstr>Wingdings</vt:lpstr>
      <vt:lpstr>Wingdings 3</vt:lpstr>
      <vt:lpstr>Integral</vt:lpstr>
      <vt:lpstr>TaalONTWIKKELING Roc van twente</vt:lpstr>
      <vt:lpstr>“voorstelrondje”</vt:lpstr>
      <vt:lpstr>Stellingen</vt:lpstr>
      <vt:lpstr>stellingen</vt:lpstr>
      <vt:lpstr>stellingen</vt:lpstr>
      <vt:lpstr>stellingen</vt:lpstr>
      <vt:lpstr>De interventie “woord van de week”</vt:lpstr>
      <vt:lpstr>PowerPoint-presentatie</vt:lpstr>
      <vt:lpstr>PowerPoint-presentatie</vt:lpstr>
      <vt:lpstr>Viertaktmodel  verhallen en verhallen (1994)</vt:lpstr>
      <vt:lpstr>Aanpak</vt:lpstr>
      <vt:lpstr>Onderwijs aanpak</vt:lpstr>
      <vt:lpstr>Aan de slag</vt:lpstr>
      <vt:lpstr>Aan de slag (2)</vt:lpstr>
      <vt:lpstr>Korte oefening</vt:lpstr>
      <vt:lpstr>Korte oefening</vt:lpstr>
      <vt:lpstr>BLIJ MET…. En UITDAGINGEN</vt:lpstr>
      <vt:lpstr>VRAGEN?  sevandenberg@rocvantwente.nl</vt:lpstr>
    </vt:vector>
  </TitlesOfParts>
  <Company>ROC van Twente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Taalinterventie</dc:title>
  <dc:creator>Hedwig Reuver</dc:creator>
  <cp:lastModifiedBy>Sep van den Berg</cp:lastModifiedBy>
  <cp:revision>72</cp:revision>
  <dcterms:created xsi:type="dcterms:W3CDTF">2022-07-05T07:59:45Z</dcterms:created>
  <dcterms:modified xsi:type="dcterms:W3CDTF">2024-02-25T08:33:45Z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0x010100BB03A872A950844CA980276916AB0C03</vt:lpwstr>
  </property>
</Properties>
</file>